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4"/>
  </p:sldMasterIdLst>
  <p:notesMasterIdLst>
    <p:notesMasterId r:id="rId53"/>
  </p:notesMasterIdLst>
  <p:sldIdLst>
    <p:sldId id="256" r:id="rId5"/>
    <p:sldId id="261" r:id="rId6"/>
    <p:sldId id="328" r:id="rId7"/>
    <p:sldId id="375" r:id="rId8"/>
    <p:sldId id="374" r:id="rId9"/>
    <p:sldId id="373" r:id="rId10"/>
    <p:sldId id="355" r:id="rId11"/>
    <p:sldId id="360" r:id="rId12"/>
    <p:sldId id="359" r:id="rId13"/>
    <p:sldId id="267" r:id="rId14"/>
    <p:sldId id="345" r:id="rId15"/>
    <p:sldId id="351" r:id="rId16"/>
    <p:sldId id="350" r:id="rId17"/>
    <p:sldId id="349" r:id="rId18"/>
    <p:sldId id="334" r:id="rId19"/>
    <p:sldId id="343" r:id="rId20"/>
    <p:sldId id="348" r:id="rId21"/>
    <p:sldId id="347" r:id="rId22"/>
    <p:sldId id="346" r:id="rId23"/>
    <p:sldId id="363" r:id="rId24"/>
    <p:sldId id="352" r:id="rId25"/>
    <p:sldId id="357" r:id="rId26"/>
    <p:sldId id="358" r:id="rId27"/>
    <p:sldId id="337" r:id="rId28"/>
    <p:sldId id="325" r:id="rId29"/>
    <p:sldId id="353" r:id="rId30"/>
    <p:sldId id="377" r:id="rId31"/>
    <p:sldId id="376" r:id="rId32"/>
    <p:sldId id="338" r:id="rId33"/>
    <p:sldId id="327" r:id="rId34"/>
    <p:sldId id="284" r:id="rId35"/>
    <p:sldId id="262" r:id="rId36"/>
    <p:sldId id="257" r:id="rId37"/>
    <p:sldId id="260" r:id="rId38"/>
    <p:sldId id="313" r:id="rId39"/>
    <p:sldId id="314" r:id="rId40"/>
    <p:sldId id="265" r:id="rId41"/>
    <p:sldId id="335" r:id="rId42"/>
    <p:sldId id="315" r:id="rId43"/>
    <p:sldId id="369" r:id="rId44"/>
    <p:sldId id="368" r:id="rId45"/>
    <p:sldId id="270" r:id="rId46"/>
    <p:sldId id="364" r:id="rId47"/>
    <p:sldId id="366" r:id="rId48"/>
    <p:sldId id="365" r:id="rId49"/>
    <p:sldId id="367" r:id="rId50"/>
    <p:sldId id="279" r:id="rId51"/>
    <p:sldId id="354" r:id="rId5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86A"/>
    <a:srgbClr val="C2213A"/>
    <a:srgbClr val="6E220B"/>
    <a:srgbClr val="FFFFFF"/>
    <a:srgbClr val="C94210"/>
    <a:srgbClr val="F49103"/>
    <a:srgbClr val="F7EBDA"/>
    <a:srgbClr val="82270C"/>
    <a:srgbClr val="BD1A1A"/>
    <a:srgbClr val="DE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9EE369-9B49-495B-9AEC-B30E6AA9E800}" v="29" dt="2021-11-30T23:40:59.517"/>
    <p1510:client id="{648AF5AA-DC4C-4C22-B25A-76320070F2E4}" v="1" dt="2021-12-01T01:34:57.277"/>
    <p1510:client id="{6FCC6346-B5BC-4874-92B9-DA0F762F2DA6}" v="6" dt="2021-12-01T22:00:58.404"/>
    <p1510:client id="{7545D166-AC4E-41AE-8AEB-F425949021A1}" v="262" dt="2021-12-01T01:33:17.655"/>
    <p1510:client id="{7D4D94C9-48C2-46F6-8A2D-7D12AD4DBC5D}" v="39" dt="2021-11-30T23:43:14.751"/>
    <p1510:client id="{A5E0E828-3878-445D-8C37-64682D1D5ECE}" v="136" dt="2021-12-01T02:09:43.293"/>
    <p1510:client id="{E27DB05E-1BD7-49FA-A0F8-118C765A2436}" v="334" dt="2021-12-01T01:34:26.612"/>
    <p1510:client id="{EA99822F-5DD9-4AB1-ACAA-3C6495E76154}" v="4" dt="2021-11-30T23:34:04.090"/>
  </p1510:revLst>
</p1510:revInfo>
</file>

<file path=ppt/tableStyles.xml><?xml version="1.0" encoding="utf-8"?>
<a:tblStyleLst xmlns:a="http://schemas.openxmlformats.org/drawingml/2006/main" def="{CDF53BC3-E7A8-463E-828E-C4872C67B5F9}">
  <a:tblStyle styleId="{CDF53BC3-E7A8-463E-828E-C4872C67B5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032" y="-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image" Target="../media/image77.jpeg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image" Target="../media/image77.jpeg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035E2F-C373-4292-8696-B06B4DEECB27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254BB7-7302-4385-AD07-2EB5EC03C9BF}">
      <dgm:prSet phldrT="[Text]" phldr="0"/>
      <dgm:spPr/>
      <dgm:t>
        <a:bodyPr/>
        <a:lstStyle/>
        <a:p>
          <a:r>
            <a:rPr lang="en-US" b="0">
              <a:solidFill>
                <a:srgbClr val="C2213A"/>
              </a:solidFill>
              <a:latin typeface="Calibri" panose="020F0502020204030204" pitchFamily="34" charset="0"/>
              <a:cs typeface="Calibri" panose="020F0502020204030204" pitchFamily="34" charset="0"/>
            </a:rPr>
            <a:t>Major</a:t>
          </a:r>
        </a:p>
      </dgm:t>
    </dgm:pt>
    <dgm:pt modelId="{8DA332B4-24A4-47E1-A043-8C93F19F466A}" type="parTrans" cxnId="{719A6CF1-10EB-4F85-B7D8-3383FE0A925D}">
      <dgm:prSet/>
      <dgm:spPr/>
      <dgm:t>
        <a:bodyPr/>
        <a:lstStyle/>
        <a:p>
          <a:endParaRPr lang="en-US"/>
        </a:p>
      </dgm:t>
    </dgm:pt>
    <dgm:pt modelId="{0167184B-F733-47F5-8B64-18FCA9C853C4}" type="sibTrans" cxnId="{719A6CF1-10EB-4F85-B7D8-3383FE0A925D}">
      <dgm:prSet/>
      <dgm:spPr/>
      <dgm:t>
        <a:bodyPr/>
        <a:lstStyle/>
        <a:p>
          <a:endParaRPr lang="en-US"/>
        </a:p>
      </dgm:t>
    </dgm:pt>
    <dgm:pt modelId="{64926F58-C186-4DD9-8626-57CD1FBC5331}">
      <dgm:prSet phldrT="[Text]"/>
      <dgm:spPr/>
      <dgm:t>
        <a:bodyPr/>
        <a:lstStyle/>
        <a:p>
          <a:r>
            <a:rPr lang="en-US" b="0">
              <a:latin typeface="Calibri" panose="020F0502020204030204" pitchFamily="34" charset="0"/>
              <a:cs typeface="Calibri" panose="020F0502020204030204" pitchFamily="34" charset="0"/>
            </a:rPr>
            <a:t>Boosting</a:t>
          </a:r>
        </a:p>
      </dgm:t>
    </dgm:pt>
    <dgm:pt modelId="{D575C911-6EF9-41F1-A51A-0A6A60577871}" type="parTrans" cxnId="{2119E7E9-7C86-4196-81AA-C89D91CF17B9}">
      <dgm:prSet/>
      <dgm:spPr/>
      <dgm:t>
        <a:bodyPr/>
        <a:lstStyle/>
        <a:p>
          <a:endParaRPr lang="en-US"/>
        </a:p>
      </dgm:t>
    </dgm:pt>
    <dgm:pt modelId="{82C84AE0-196C-44F5-8C52-D0D5ABB1B232}" type="sibTrans" cxnId="{2119E7E9-7C86-4196-81AA-C89D91CF17B9}">
      <dgm:prSet/>
      <dgm:spPr/>
      <dgm:t>
        <a:bodyPr/>
        <a:lstStyle/>
        <a:p>
          <a:endParaRPr lang="en-US"/>
        </a:p>
      </dgm:t>
    </dgm:pt>
    <dgm:pt modelId="{76DCBDAB-E464-4B62-BBF0-B6A590806EB5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Hyperparameter Tuning</a:t>
          </a:r>
        </a:p>
      </dgm:t>
    </dgm:pt>
    <dgm:pt modelId="{DE764C7E-44EA-4A6A-B984-C3D40D5DE831}" type="parTrans" cxnId="{0B86D261-9889-4526-B3F2-D19EDBDDBAAF}">
      <dgm:prSet/>
      <dgm:spPr/>
      <dgm:t>
        <a:bodyPr/>
        <a:lstStyle/>
        <a:p>
          <a:endParaRPr lang="en-US"/>
        </a:p>
      </dgm:t>
    </dgm:pt>
    <dgm:pt modelId="{5D009706-E5EB-440F-9164-77B77279459F}" type="sibTrans" cxnId="{0B86D261-9889-4526-B3F2-D19EDBDDBAAF}">
      <dgm:prSet/>
      <dgm:spPr/>
      <dgm:t>
        <a:bodyPr/>
        <a:lstStyle/>
        <a:p>
          <a:endParaRPr lang="en-US"/>
        </a:p>
      </dgm:t>
    </dgm:pt>
    <dgm:pt modelId="{0DC58784-D61F-4A6D-8095-4CBB5D560E4B}">
      <dgm:prSet phldrT="[Text]" phldr="0"/>
      <dgm:spPr/>
      <dgm:t>
        <a:bodyPr/>
        <a:lstStyle/>
        <a:p>
          <a:r>
            <a:rPr lang="en-US" b="0">
              <a:latin typeface="Calibri" panose="020F0502020204030204" pitchFamily="34" charset="0"/>
              <a:cs typeface="Calibri" panose="020F0502020204030204" pitchFamily="34" charset="0"/>
            </a:rPr>
            <a:t>Average</a:t>
          </a:r>
        </a:p>
      </dgm:t>
    </dgm:pt>
    <dgm:pt modelId="{E9EBDFE7-CE47-4A89-8E90-7E01A3522CFF}" type="parTrans" cxnId="{ECC7C475-1BC3-485D-B902-C3933701B846}">
      <dgm:prSet/>
      <dgm:spPr/>
      <dgm:t>
        <a:bodyPr/>
        <a:lstStyle/>
        <a:p>
          <a:endParaRPr lang="en-US"/>
        </a:p>
      </dgm:t>
    </dgm:pt>
    <dgm:pt modelId="{EA5AB876-AA84-46AF-B03E-D77E3BBCB2A4}" type="sibTrans" cxnId="{ECC7C475-1BC3-485D-B902-C3933701B846}">
      <dgm:prSet/>
      <dgm:spPr/>
      <dgm:t>
        <a:bodyPr/>
        <a:lstStyle/>
        <a:p>
          <a:endParaRPr lang="en-US"/>
        </a:p>
      </dgm:t>
    </dgm:pt>
    <dgm:pt modelId="{8988B4EA-6B45-404D-9BEB-8BE691C95BC0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Imputation</a:t>
          </a:r>
        </a:p>
      </dgm:t>
    </dgm:pt>
    <dgm:pt modelId="{3B74428C-44CC-4728-B2E2-6203F11D4394}" type="parTrans" cxnId="{136FE406-8418-4DF2-A290-755EFEAEB956}">
      <dgm:prSet/>
      <dgm:spPr/>
      <dgm:t>
        <a:bodyPr/>
        <a:lstStyle/>
        <a:p>
          <a:endParaRPr lang="en-US"/>
        </a:p>
      </dgm:t>
    </dgm:pt>
    <dgm:pt modelId="{B897AF9B-5009-429D-8DDF-32635F92425F}" type="sibTrans" cxnId="{136FE406-8418-4DF2-A290-755EFEAEB956}">
      <dgm:prSet/>
      <dgm:spPr/>
      <dgm:t>
        <a:bodyPr/>
        <a:lstStyle/>
        <a:p>
          <a:endParaRPr lang="en-US"/>
        </a:p>
      </dgm:t>
    </dgm:pt>
    <dgm:pt modelId="{305FBFB2-063F-459D-A7F1-1BC164E9F467}">
      <dgm:prSet phldrT="[Text]"/>
      <dgm:spPr/>
      <dgm:t>
        <a:bodyPr/>
        <a:lstStyle/>
        <a:p>
          <a:pPr rtl="0"/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Data Balancing</a:t>
          </a:r>
        </a:p>
      </dgm:t>
    </dgm:pt>
    <dgm:pt modelId="{98F0ECE2-97C6-4F42-B67D-0A9E99159733}" type="parTrans" cxnId="{499C1993-42D6-4DBA-A276-A889A573F815}">
      <dgm:prSet/>
      <dgm:spPr/>
      <dgm:t>
        <a:bodyPr/>
        <a:lstStyle/>
        <a:p>
          <a:endParaRPr lang="en-US"/>
        </a:p>
      </dgm:t>
    </dgm:pt>
    <dgm:pt modelId="{383893CD-F512-4365-B83E-CFC65B23EB50}" type="sibTrans" cxnId="{499C1993-42D6-4DBA-A276-A889A573F815}">
      <dgm:prSet/>
      <dgm:spPr/>
      <dgm:t>
        <a:bodyPr/>
        <a:lstStyle/>
        <a:p>
          <a:endParaRPr lang="en-US"/>
        </a:p>
      </dgm:t>
    </dgm:pt>
    <dgm:pt modelId="{27B28D5A-12C0-445C-A487-E15083E1868C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Minor</a:t>
          </a:r>
        </a:p>
      </dgm:t>
    </dgm:pt>
    <dgm:pt modelId="{1A2CBB64-8EE8-4CD3-9DFA-6298C992D980}" type="parTrans" cxnId="{2D31A289-983C-4F59-8820-AEE815B4E07D}">
      <dgm:prSet/>
      <dgm:spPr/>
      <dgm:t>
        <a:bodyPr/>
        <a:lstStyle/>
        <a:p>
          <a:endParaRPr lang="en-US"/>
        </a:p>
      </dgm:t>
    </dgm:pt>
    <dgm:pt modelId="{2E8F8498-D3D7-4368-958B-3261D93B48B9}" type="sibTrans" cxnId="{2D31A289-983C-4F59-8820-AEE815B4E07D}">
      <dgm:prSet/>
      <dgm:spPr/>
      <dgm:t>
        <a:bodyPr/>
        <a:lstStyle/>
        <a:p>
          <a:endParaRPr lang="en-US"/>
        </a:p>
      </dgm:t>
    </dgm:pt>
    <dgm:pt modelId="{B28C90C1-511A-4873-8EE6-BBA92AF91430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Ensembles</a:t>
          </a:r>
        </a:p>
      </dgm:t>
    </dgm:pt>
    <dgm:pt modelId="{E7BF9DF9-42DC-43C7-8E42-D5990A4FC55E}" type="parTrans" cxnId="{C68BA59B-AD4B-416B-8762-7A3168AFB763}">
      <dgm:prSet/>
      <dgm:spPr/>
      <dgm:t>
        <a:bodyPr/>
        <a:lstStyle/>
        <a:p>
          <a:endParaRPr lang="en-US"/>
        </a:p>
      </dgm:t>
    </dgm:pt>
    <dgm:pt modelId="{0A261BF9-6436-4852-8405-789239968D64}" type="sibTrans" cxnId="{C68BA59B-AD4B-416B-8762-7A3168AFB763}">
      <dgm:prSet/>
      <dgm:spPr/>
      <dgm:t>
        <a:bodyPr/>
        <a:lstStyle/>
        <a:p>
          <a:endParaRPr lang="en-US"/>
        </a:p>
      </dgm:t>
    </dgm:pt>
    <dgm:pt modelId="{D03616AF-A8B9-4323-8ADD-ABA98E447C67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Scaling</a:t>
          </a:r>
        </a:p>
      </dgm:t>
    </dgm:pt>
    <dgm:pt modelId="{8123B8BA-C12E-465B-82D1-C94D2F585977}" type="parTrans" cxnId="{76533860-1CF0-437C-AD93-C29C24DC6050}">
      <dgm:prSet/>
      <dgm:spPr/>
      <dgm:t>
        <a:bodyPr/>
        <a:lstStyle/>
        <a:p>
          <a:endParaRPr lang="en-US"/>
        </a:p>
      </dgm:t>
    </dgm:pt>
    <dgm:pt modelId="{110B299F-48A3-4983-B94F-B2C3B9261F27}" type="sibTrans" cxnId="{76533860-1CF0-437C-AD93-C29C24DC6050}">
      <dgm:prSet/>
      <dgm:spPr/>
      <dgm:t>
        <a:bodyPr/>
        <a:lstStyle/>
        <a:p>
          <a:endParaRPr lang="en-US"/>
        </a:p>
      </dgm:t>
    </dgm:pt>
    <dgm:pt modelId="{3AA599CC-2961-43E4-BCA3-28393B425B32}" type="pres">
      <dgm:prSet presAssocID="{38035E2F-C373-4292-8696-B06B4DEECB27}" presName="theList" presStyleCnt="0">
        <dgm:presLayoutVars>
          <dgm:dir/>
          <dgm:animLvl val="lvl"/>
          <dgm:resizeHandles val="exact"/>
        </dgm:presLayoutVars>
      </dgm:prSet>
      <dgm:spPr/>
    </dgm:pt>
    <dgm:pt modelId="{C65A0E5D-2BE5-4D34-85CA-636E94FA45E0}" type="pres">
      <dgm:prSet presAssocID="{2E254BB7-7302-4385-AD07-2EB5EC03C9BF}" presName="compNode" presStyleCnt="0"/>
      <dgm:spPr/>
    </dgm:pt>
    <dgm:pt modelId="{7FEDE3DC-21A6-46A6-BD7E-560B19FE8245}" type="pres">
      <dgm:prSet presAssocID="{2E254BB7-7302-4385-AD07-2EB5EC03C9BF}" presName="aNode" presStyleLbl="bgShp" presStyleIdx="0" presStyleCnt="3"/>
      <dgm:spPr/>
    </dgm:pt>
    <dgm:pt modelId="{33862338-1A0E-40F6-9D10-F38887074FE7}" type="pres">
      <dgm:prSet presAssocID="{2E254BB7-7302-4385-AD07-2EB5EC03C9BF}" presName="textNode" presStyleLbl="bgShp" presStyleIdx="0" presStyleCnt="3"/>
      <dgm:spPr/>
    </dgm:pt>
    <dgm:pt modelId="{5359360D-D4D0-4865-9EE2-D8E19B4181A4}" type="pres">
      <dgm:prSet presAssocID="{2E254BB7-7302-4385-AD07-2EB5EC03C9BF}" presName="compChildNode" presStyleCnt="0"/>
      <dgm:spPr/>
    </dgm:pt>
    <dgm:pt modelId="{E0228A30-6444-4F4E-B9F4-475436C5FE0E}" type="pres">
      <dgm:prSet presAssocID="{2E254BB7-7302-4385-AD07-2EB5EC03C9BF}" presName="theInnerList" presStyleCnt="0"/>
      <dgm:spPr/>
    </dgm:pt>
    <dgm:pt modelId="{F8C8F4A7-3836-4215-B3DB-2674F1E88B38}" type="pres">
      <dgm:prSet presAssocID="{64926F58-C186-4DD9-8626-57CD1FBC5331}" presName="childNode" presStyleLbl="node1" presStyleIdx="0" presStyleCnt="6">
        <dgm:presLayoutVars>
          <dgm:bulletEnabled val="1"/>
        </dgm:presLayoutVars>
      </dgm:prSet>
      <dgm:spPr/>
    </dgm:pt>
    <dgm:pt modelId="{DFE03C90-8FEB-4181-BFE6-EA15CEA7E675}" type="pres">
      <dgm:prSet presAssocID="{64926F58-C186-4DD9-8626-57CD1FBC5331}" presName="aSpace2" presStyleCnt="0"/>
      <dgm:spPr/>
    </dgm:pt>
    <dgm:pt modelId="{B210D24F-C4A1-4DFC-BBE1-8A2EE2953877}" type="pres">
      <dgm:prSet presAssocID="{76DCBDAB-E464-4B62-BBF0-B6A590806EB5}" presName="childNode" presStyleLbl="node1" presStyleIdx="1" presStyleCnt="6">
        <dgm:presLayoutVars>
          <dgm:bulletEnabled val="1"/>
        </dgm:presLayoutVars>
      </dgm:prSet>
      <dgm:spPr/>
    </dgm:pt>
    <dgm:pt modelId="{FD86228B-C97F-4BCE-91CB-E43143F70DDD}" type="pres">
      <dgm:prSet presAssocID="{2E254BB7-7302-4385-AD07-2EB5EC03C9BF}" presName="aSpace" presStyleCnt="0"/>
      <dgm:spPr/>
    </dgm:pt>
    <dgm:pt modelId="{E9C01DB4-C28A-42C4-BC72-62C7150A9FCC}" type="pres">
      <dgm:prSet presAssocID="{0DC58784-D61F-4A6D-8095-4CBB5D560E4B}" presName="compNode" presStyleCnt="0"/>
      <dgm:spPr/>
    </dgm:pt>
    <dgm:pt modelId="{A75B34E8-7D0C-4762-9A82-9E3FB7C87E27}" type="pres">
      <dgm:prSet presAssocID="{0DC58784-D61F-4A6D-8095-4CBB5D560E4B}" presName="aNode" presStyleLbl="bgShp" presStyleIdx="1" presStyleCnt="3"/>
      <dgm:spPr/>
    </dgm:pt>
    <dgm:pt modelId="{CB0407AE-E353-40D9-A0CB-9365622C87CB}" type="pres">
      <dgm:prSet presAssocID="{0DC58784-D61F-4A6D-8095-4CBB5D560E4B}" presName="textNode" presStyleLbl="bgShp" presStyleIdx="1" presStyleCnt="3"/>
      <dgm:spPr/>
    </dgm:pt>
    <dgm:pt modelId="{E61A8583-F4F9-4D0B-B15E-E3E13B7549B0}" type="pres">
      <dgm:prSet presAssocID="{0DC58784-D61F-4A6D-8095-4CBB5D560E4B}" presName="compChildNode" presStyleCnt="0"/>
      <dgm:spPr/>
    </dgm:pt>
    <dgm:pt modelId="{83BBD799-A34C-4DAE-9170-960C01939F4F}" type="pres">
      <dgm:prSet presAssocID="{0DC58784-D61F-4A6D-8095-4CBB5D560E4B}" presName="theInnerList" presStyleCnt="0"/>
      <dgm:spPr/>
    </dgm:pt>
    <dgm:pt modelId="{87484593-43C0-49AA-B3AA-DE407D7D07B4}" type="pres">
      <dgm:prSet presAssocID="{8988B4EA-6B45-404D-9BEB-8BE691C95BC0}" presName="childNode" presStyleLbl="node1" presStyleIdx="2" presStyleCnt="6">
        <dgm:presLayoutVars>
          <dgm:bulletEnabled val="1"/>
        </dgm:presLayoutVars>
      </dgm:prSet>
      <dgm:spPr/>
    </dgm:pt>
    <dgm:pt modelId="{F1F4D554-2D5D-4C38-B5CE-0D5F9C3D56D2}" type="pres">
      <dgm:prSet presAssocID="{8988B4EA-6B45-404D-9BEB-8BE691C95BC0}" presName="aSpace2" presStyleCnt="0"/>
      <dgm:spPr/>
    </dgm:pt>
    <dgm:pt modelId="{8843355C-F721-4EA9-970A-7BF3AD5CC8F9}" type="pres">
      <dgm:prSet presAssocID="{305FBFB2-063F-459D-A7F1-1BC164E9F467}" presName="childNode" presStyleLbl="node1" presStyleIdx="3" presStyleCnt="6">
        <dgm:presLayoutVars>
          <dgm:bulletEnabled val="1"/>
        </dgm:presLayoutVars>
      </dgm:prSet>
      <dgm:spPr/>
    </dgm:pt>
    <dgm:pt modelId="{C9713497-59C7-426C-85CF-A1FEE4AF13FD}" type="pres">
      <dgm:prSet presAssocID="{0DC58784-D61F-4A6D-8095-4CBB5D560E4B}" presName="aSpace" presStyleCnt="0"/>
      <dgm:spPr/>
    </dgm:pt>
    <dgm:pt modelId="{7570D205-B55F-4410-A952-80BED79D9C4D}" type="pres">
      <dgm:prSet presAssocID="{27B28D5A-12C0-445C-A487-E15083E1868C}" presName="compNode" presStyleCnt="0"/>
      <dgm:spPr/>
    </dgm:pt>
    <dgm:pt modelId="{7B8E5C58-0B12-400F-B875-900146C86574}" type="pres">
      <dgm:prSet presAssocID="{27B28D5A-12C0-445C-A487-E15083E1868C}" presName="aNode" presStyleLbl="bgShp" presStyleIdx="2" presStyleCnt="3"/>
      <dgm:spPr/>
    </dgm:pt>
    <dgm:pt modelId="{CB0F5B30-A59A-4739-84D5-4D8B2CC0DE07}" type="pres">
      <dgm:prSet presAssocID="{27B28D5A-12C0-445C-A487-E15083E1868C}" presName="textNode" presStyleLbl="bgShp" presStyleIdx="2" presStyleCnt="3"/>
      <dgm:spPr/>
    </dgm:pt>
    <dgm:pt modelId="{85D3DF7E-1C50-4354-8C99-9784320514D2}" type="pres">
      <dgm:prSet presAssocID="{27B28D5A-12C0-445C-A487-E15083E1868C}" presName="compChildNode" presStyleCnt="0"/>
      <dgm:spPr/>
    </dgm:pt>
    <dgm:pt modelId="{B5F895E6-753C-4950-9B10-35A0F001C5A8}" type="pres">
      <dgm:prSet presAssocID="{27B28D5A-12C0-445C-A487-E15083E1868C}" presName="theInnerList" presStyleCnt="0"/>
      <dgm:spPr/>
    </dgm:pt>
    <dgm:pt modelId="{E42BF0EA-912F-4CD5-991A-4E1890077B92}" type="pres">
      <dgm:prSet presAssocID="{B28C90C1-511A-4873-8EE6-BBA92AF91430}" presName="childNode" presStyleLbl="node1" presStyleIdx="4" presStyleCnt="6">
        <dgm:presLayoutVars>
          <dgm:bulletEnabled val="1"/>
        </dgm:presLayoutVars>
      </dgm:prSet>
      <dgm:spPr/>
    </dgm:pt>
    <dgm:pt modelId="{A985ABE3-E7D2-4036-8005-03E4109E8195}" type="pres">
      <dgm:prSet presAssocID="{B28C90C1-511A-4873-8EE6-BBA92AF91430}" presName="aSpace2" presStyleCnt="0"/>
      <dgm:spPr/>
    </dgm:pt>
    <dgm:pt modelId="{4233FF4B-512C-444E-A333-7254073D1F3C}" type="pres">
      <dgm:prSet presAssocID="{D03616AF-A8B9-4323-8ADD-ABA98E447C67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136FE406-8418-4DF2-A290-755EFEAEB956}" srcId="{0DC58784-D61F-4A6D-8095-4CBB5D560E4B}" destId="{8988B4EA-6B45-404D-9BEB-8BE691C95BC0}" srcOrd="0" destOrd="0" parTransId="{3B74428C-44CC-4728-B2E2-6203F11D4394}" sibTransId="{B897AF9B-5009-429D-8DDF-32635F92425F}"/>
    <dgm:cxn modelId="{EAC0C624-BCD0-4237-8439-B8DE848E42E5}" type="presOf" srcId="{2E254BB7-7302-4385-AD07-2EB5EC03C9BF}" destId="{33862338-1A0E-40F6-9D10-F38887074FE7}" srcOrd="1" destOrd="0" presId="urn:microsoft.com/office/officeart/2005/8/layout/lProcess2"/>
    <dgm:cxn modelId="{76533860-1CF0-437C-AD93-C29C24DC6050}" srcId="{27B28D5A-12C0-445C-A487-E15083E1868C}" destId="{D03616AF-A8B9-4323-8ADD-ABA98E447C67}" srcOrd="1" destOrd="0" parTransId="{8123B8BA-C12E-465B-82D1-C94D2F585977}" sibTransId="{110B299F-48A3-4983-B94F-B2C3B9261F27}"/>
    <dgm:cxn modelId="{0B86D261-9889-4526-B3F2-D19EDBDDBAAF}" srcId="{2E254BB7-7302-4385-AD07-2EB5EC03C9BF}" destId="{76DCBDAB-E464-4B62-BBF0-B6A590806EB5}" srcOrd="1" destOrd="0" parTransId="{DE764C7E-44EA-4A6A-B984-C3D40D5DE831}" sibTransId="{5D009706-E5EB-440F-9164-77B77279459F}"/>
    <dgm:cxn modelId="{0EF7964C-EB64-43C2-B017-5997D0DBB61F}" type="presOf" srcId="{64926F58-C186-4DD9-8626-57CD1FBC5331}" destId="{F8C8F4A7-3836-4215-B3DB-2674F1E88B38}" srcOrd="0" destOrd="0" presId="urn:microsoft.com/office/officeart/2005/8/layout/lProcess2"/>
    <dgm:cxn modelId="{8B122B70-F866-4DFE-83AF-FCA44707487A}" type="presOf" srcId="{27B28D5A-12C0-445C-A487-E15083E1868C}" destId="{CB0F5B30-A59A-4739-84D5-4D8B2CC0DE07}" srcOrd="1" destOrd="0" presId="urn:microsoft.com/office/officeart/2005/8/layout/lProcess2"/>
    <dgm:cxn modelId="{ECC7C475-1BC3-485D-B902-C3933701B846}" srcId="{38035E2F-C373-4292-8696-B06B4DEECB27}" destId="{0DC58784-D61F-4A6D-8095-4CBB5D560E4B}" srcOrd="1" destOrd="0" parTransId="{E9EBDFE7-CE47-4A89-8E90-7E01A3522CFF}" sibTransId="{EA5AB876-AA84-46AF-B03E-D77E3BBCB2A4}"/>
    <dgm:cxn modelId="{28B42381-316D-4B66-ACC3-95A46CAF6DDC}" type="presOf" srcId="{8988B4EA-6B45-404D-9BEB-8BE691C95BC0}" destId="{87484593-43C0-49AA-B3AA-DE407D7D07B4}" srcOrd="0" destOrd="0" presId="urn:microsoft.com/office/officeart/2005/8/layout/lProcess2"/>
    <dgm:cxn modelId="{2D31A289-983C-4F59-8820-AEE815B4E07D}" srcId="{38035E2F-C373-4292-8696-B06B4DEECB27}" destId="{27B28D5A-12C0-445C-A487-E15083E1868C}" srcOrd="2" destOrd="0" parTransId="{1A2CBB64-8EE8-4CD3-9DFA-6298C992D980}" sibTransId="{2E8F8498-D3D7-4368-958B-3261D93B48B9}"/>
    <dgm:cxn modelId="{B9D3FC8E-C6DF-4F47-B5AD-BF145B44B97D}" type="presOf" srcId="{B28C90C1-511A-4873-8EE6-BBA92AF91430}" destId="{E42BF0EA-912F-4CD5-991A-4E1890077B92}" srcOrd="0" destOrd="0" presId="urn:microsoft.com/office/officeart/2005/8/layout/lProcess2"/>
    <dgm:cxn modelId="{499C1993-42D6-4DBA-A276-A889A573F815}" srcId="{0DC58784-D61F-4A6D-8095-4CBB5D560E4B}" destId="{305FBFB2-063F-459D-A7F1-1BC164E9F467}" srcOrd="1" destOrd="0" parTransId="{98F0ECE2-97C6-4F42-B67D-0A9E99159733}" sibTransId="{383893CD-F512-4365-B83E-CFC65B23EB50}"/>
    <dgm:cxn modelId="{C68BA59B-AD4B-416B-8762-7A3168AFB763}" srcId="{27B28D5A-12C0-445C-A487-E15083E1868C}" destId="{B28C90C1-511A-4873-8EE6-BBA92AF91430}" srcOrd="0" destOrd="0" parTransId="{E7BF9DF9-42DC-43C7-8E42-D5990A4FC55E}" sibTransId="{0A261BF9-6436-4852-8405-789239968D64}"/>
    <dgm:cxn modelId="{1DBA8B9E-8228-46AA-B917-82916A97E4EC}" type="presOf" srcId="{27B28D5A-12C0-445C-A487-E15083E1868C}" destId="{7B8E5C58-0B12-400F-B875-900146C86574}" srcOrd="0" destOrd="0" presId="urn:microsoft.com/office/officeart/2005/8/layout/lProcess2"/>
    <dgm:cxn modelId="{3A248CA0-7EF6-4021-841B-400CA10AEC2C}" type="presOf" srcId="{0DC58784-D61F-4A6D-8095-4CBB5D560E4B}" destId="{A75B34E8-7D0C-4762-9A82-9E3FB7C87E27}" srcOrd="0" destOrd="0" presId="urn:microsoft.com/office/officeart/2005/8/layout/lProcess2"/>
    <dgm:cxn modelId="{E5CC42AB-9652-41D6-AFAE-51A2CBF468EE}" type="presOf" srcId="{0DC58784-D61F-4A6D-8095-4CBB5D560E4B}" destId="{CB0407AE-E353-40D9-A0CB-9365622C87CB}" srcOrd="1" destOrd="0" presId="urn:microsoft.com/office/officeart/2005/8/layout/lProcess2"/>
    <dgm:cxn modelId="{7D5099B8-7B45-495E-9BFD-77C44453D090}" type="presOf" srcId="{305FBFB2-063F-459D-A7F1-1BC164E9F467}" destId="{8843355C-F721-4EA9-970A-7BF3AD5CC8F9}" srcOrd="0" destOrd="0" presId="urn:microsoft.com/office/officeart/2005/8/layout/lProcess2"/>
    <dgm:cxn modelId="{5DA9D7D6-9199-48EF-A61B-D5283BD735E7}" type="presOf" srcId="{38035E2F-C373-4292-8696-B06B4DEECB27}" destId="{3AA599CC-2961-43E4-BCA3-28393B425B32}" srcOrd="0" destOrd="0" presId="urn:microsoft.com/office/officeart/2005/8/layout/lProcess2"/>
    <dgm:cxn modelId="{66B72CDF-E197-464A-9E39-0A0397F66D40}" type="presOf" srcId="{2E254BB7-7302-4385-AD07-2EB5EC03C9BF}" destId="{7FEDE3DC-21A6-46A6-BD7E-560B19FE8245}" srcOrd="0" destOrd="0" presId="urn:microsoft.com/office/officeart/2005/8/layout/lProcess2"/>
    <dgm:cxn modelId="{D90E54E1-BDD0-4F04-9A6C-D420D9B76F02}" type="presOf" srcId="{76DCBDAB-E464-4B62-BBF0-B6A590806EB5}" destId="{B210D24F-C4A1-4DFC-BBE1-8A2EE2953877}" srcOrd="0" destOrd="0" presId="urn:microsoft.com/office/officeart/2005/8/layout/lProcess2"/>
    <dgm:cxn modelId="{2119E7E9-7C86-4196-81AA-C89D91CF17B9}" srcId="{2E254BB7-7302-4385-AD07-2EB5EC03C9BF}" destId="{64926F58-C186-4DD9-8626-57CD1FBC5331}" srcOrd="0" destOrd="0" parTransId="{D575C911-6EF9-41F1-A51A-0A6A60577871}" sibTransId="{82C84AE0-196C-44F5-8C52-D0D5ABB1B232}"/>
    <dgm:cxn modelId="{6A04C0EE-ADCB-4AC0-A10B-F5496AFF4006}" type="presOf" srcId="{D03616AF-A8B9-4323-8ADD-ABA98E447C67}" destId="{4233FF4B-512C-444E-A333-7254073D1F3C}" srcOrd="0" destOrd="0" presId="urn:microsoft.com/office/officeart/2005/8/layout/lProcess2"/>
    <dgm:cxn modelId="{719A6CF1-10EB-4F85-B7D8-3383FE0A925D}" srcId="{38035E2F-C373-4292-8696-B06B4DEECB27}" destId="{2E254BB7-7302-4385-AD07-2EB5EC03C9BF}" srcOrd="0" destOrd="0" parTransId="{8DA332B4-24A4-47E1-A043-8C93F19F466A}" sibTransId="{0167184B-F733-47F5-8B64-18FCA9C853C4}"/>
    <dgm:cxn modelId="{E1F1847D-D569-4F68-ADA0-5EF4DC8A5467}" type="presParOf" srcId="{3AA599CC-2961-43E4-BCA3-28393B425B32}" destId="{C65A0E5D-2BE5-4D34-85CA-636E94FA45E0}" srcOrd="0" destOrd="0" presId="urn:microsoft.com/office/officeart/2005/8/layout/lProcess2"/>
    <dgm:cxn modelId="{D08FC0F3-2132-496F-BCFA-2FE57F572E02}" type="presParOf" srcId="{C65A0E5D-2BE5-4D34-85CA-636E94FA45E0}" destId="{7FEDE3DC-21A6-46A6-BD7E-560B19FE8245}" srcOrd="0" destOrd="0" presId="urn:microsoft.com/office/officeart/2005/8/layout/lProcess2"/>
    <dgm:cxn modelId="{A4C4DE2E-5CB7-4602-AA80-522FDF7C7C62}" type="presParOf" srcId="{C65A0E5D-2BE5-4D34-85CA-636E94FA45E0}" destId="{33862338-1A0E-40F6-9D10-F38887074FE7}" srcOrd="1" destOrd="0" presId="urn:microsoft.com/office/officeart/2005/8/layout/lProcess2"/>
    <dgm:cxn modelId="{F3B19288-EA8D-4489-A47F-2FD0EA6C5746}" type="presParOf" srcId="{C65A0E5D-2BE5-4D34-85CA-636E94FA45E0}" destId="{5359360D-D4D0-4865-9EE2-D8E19B4181A4}" srcOrd="2" destOrd="0" presId="urn:microsoft.com/office/officeart/2005/8/layout/lProcess2"/>
    <dgm:cxn modelId="{09CFF6FF-33FE-4597-A2A0-F21132714A05}" type="presParOf" srcId="{5359360D-D4D0-4865-9EE2-D8E19B4181A4}" destId="{E0228A30-6444-4F4E-B9F4-475436C5FE0E}" srcOrd="0" destOrd="0" presId="urn:microsoft.com/office/officeart/2005/8/layout/lProcess2"/>
    <dgm:cxn modelId="{9558C9B9-2C38-457B-BC18-CE9FE11F505B}" type="presParOf" srcId="{E0228A30-6444-4F4E-B9F4-475436C5FE0E}" destId="{F8C8F4A7-3836-4215-B3DB-2674F1E88B38}" srcOrd="0" destOrd="0" presId="urn:microsoft.com/office/officeart/2005/8/layout/lProcess2"/>
    <dgm:cxn modelId="{1F7ACC15-F39E-432F-8C09-8898D556D9AF}" type="presParOf" srcId="{E0228A30-6444-4F4E-B9F4-475436C5FE0E}" destId="{DFE03C90-8FEB-4181-BFE6-EA15CEA7E675}" srcOrd="1" destOrd="0" presId="urn:microsoft.com/office/officeart/2005/8/layout/lProcess2"/>
    <dgm:cxn modelId="{DB1F3B67-EC4B-47BD-97CE-BA6E3D8F0956}" type="presParOf" srcId="{E0228A30-6444-4F4E-B9F4-475436C5FE0E}" destId="{B210D24F-C4A1-4DFC-BBE1-8A2EE2953877}" srcOrd="2" destOrd="0" presId="urn:microsoft.com/office/officeart/2005/8/layout/lProcess2"/>
    <dgm:cxn modelId="{F9BD5209-0851-488A-B8A0-4255234A9A61}" type="presParOf" srcId="{3AA599CC-2961-43E4-BCA3-28393B425B32}" destId="{FD86228B-C97F-4BCE-91CB-E43143F70DDD}" srcOrd="1" destOrd="0" presId="urn:microsoft.com/office/officeart/2005/8/layout/lProcess2"/>
    <dgm:cxn modelId="{ED297CD2-B90C-4334-BD4F-01F6BCFB0BB1}" type="presParOf" srcId="{3AA599CC-2961-43E4-BCA3-28393B425B32}" destId="{E9C01DB4-C28A-42C4-BC72-62C7150A9FCC}" srcOrd="2" destOrd="0" presId="urn:microsoft.com/office/officeart/2005/8/layout/lProcess2"/>
    <dgm:cxn modelId="{ACBE42A5-503E-4F7C-BCF0-F90C4346A2A6}" type="presParOf" srcId="{E9C01DB4-C28A-42C4-BC72-62C7150A9FCC}" destId="{A75B34E8-7D0C-4762-9A82-9E3FB7C87E27}" srcOrd="0" destOrd="0" presId="urn:microsoft.com/office/officeart/2005/8/layout/lProcess2"/>
    <dgm:cxn modelId="{D2199FE8-689B-45F0-A790-03C934B1E72B}" type="presParOf" srcId="{E9C01DB4-C28A-42C4-BC72-62C7150A9FCC}" destId="{CB0407AE-E353-40D9-A0CB-9365622C87CB}" srcOrd="1" destOrd="0" presId="urn:microsoft.com/office/officeart/2005/8/layout/lProcess2"/>
    <dgm:cxn modelId="{7FC005CE-959A-4443-8199-5267579CBBDB}" type="presParOf" srcId="{E9C01DB4-C28A-42C4-BC72-62C7150A9FCC}" destId="{E61A8583-F4F9-4D0B-B15E-E3E13B7549B0}" srcOrd="2" destOrd="0" presId="urn:microsoft.com/office/officeart/2005/8/layout/lProcess2"/>
    <dgm:cxn modelId="{9D8EB727-C137-456D-AF80-0BEAFC5E9FC7}" type="presParOf" srcId="{E61A8583-F4F9-4D0B-B15E-E3E13B7549B0}" destId="{83BBD799-A34C-4DAE-9170-960C01939F4F}" srcOrd="0" destOrd="0" presId="urn:microsoft.com/office/officeart/2005/8/layout/lProcess2"/>
    <dgm:cxn modelId="{E3D1D34F-FA32-40C1-B1E3-898BDECA0EE1}" type="presParOf" srcId="{83BBD799-A34C-4DAE-9170-960C01939F4F}" destId="{87484593-43C0-49AA-B3AA-DE407D7D07B4}" srcOrd="0" destOrd="0" presId="urn:microsoft.com/office/officeart/2005/8/layout/lProcess2"/>
    <dgm:cxn modelId="{FEB84411-5215-47B6-A6A5-14B3F408AFDA}" type="presParOf" srcId="{83BBD799-A34C-4DAE-9170-960C01939F4F}" destId="{F1F4D554-2D5D-4C38-B5CE-0D5F9C3D56D2}" srcOrd="1" destOrd="0" presId="urn:microsoft.com/office/officeart/2005/8/layout/lProcess2"/>
    <dgm:cxn modelId="{AE9C8F69-137C-4244-B885-0E7931A2529A}" type="presParOf" srcId="{83BBD799-A34C-4DAE-9170-960C01939F4F}" destId="{8843355C-F721-4EA9-970A-7BF3AD5CC8F9}" srcOrd="2" destOrd="0" presId="urn:microsoft.com/office/officeart/2005/8/layout/lProcess2"/>
    <dgm:cxn modelId="{E362A436-DBA4-4B84-9D4C-02A39FD76860}" type="presParOf" srcId="{3AA599CC-2961-43E4-BCA3-28393B425B32}" destId="{C9713497-59C7-426C-85CF-A1FEE4AF13FD}" srcOrd="3" destOrd="0" presId="urn:microsoft.com/office/officeart/2005/8/layout/lProcess2"/>
    <dgm:cxn modelId="{7B3C11D1-9889-44EE-8954-779352E16759}" type="presParOf" srcId="{3AA599CC-2961-43E4-BCA3-28393B425B32}" destId="{7570D205-B55F-4410-A952-80BED79D9C4D}" srcOrd="4" destOrd="0" presId="urn:microsoft.com/office/officeart/2005/8/layout/lProcess2"/>
    <dgm:cxn modelId="{DD905350-4DDC-4E63-A2AC-1C8BE7B8F126}" type="presParOf" srcId="{7570D205-B55F-4410-A952-80BED79D9C4D}" destId="{7B8E5C58-0B12-400F-B875-900146C86574}" srcOrd="0" destOrd="0" presId="urn:microsoft.com/office/officeart/2005/8/layout/lProcess2"/>
    <dgm:cxn modelId="{5F071344-FF01-4506-B5D3-746779256DF2}" type="presParOf" srcId="{7570D205-B55F-4410-A952-80BED79D9C4D}" destId="{CB0F5B30-A59A-4739-84D5-4D8B2CC0DE07}" srcOrd="1" destOrd="0" presId="urn:microsoft.com/office/officeart/2005/8/layout/lProcess2"/>
    <dgm:cxn modelId="{EA84191E-827D-4803-A25F-7CF0D591F343}" type="presParOf" srcId="{7570D205-B55F-4410-A952-80BED79D9C4D}" destId="{85D3DF7E-1C50-4354-8C99-9784320514D2}" srcOrd="2" destOrd="0" presId="urn:microsoft.com/office/officeart/2005/8/layout/lProcess2"/>
    <dgm:cxn modelId="{4E913697-3839-45AC-AE49-A13885B2DB17}" type="presParOf" srcId="{85D3DF7E-1C50-4354-8C99-9784320514D2}" destId="{B5F895E6-753C-4950-9B10-35A0F001C5A8}" srcOrd="0" destOrd="0" presId="urn:microsoft.com/office/officeart/2005/8/layout/lProcess2"/>
    <dgm:cxn modelId="{33DE845E-C6D4-449F-9FEB-9B4AD59D0215}" type="presParOf" srcId="{B5F895E6-753C-4950-9B10-35A0F001C5A8}" destId="{E42BF0EA-912F-4CD5-991A-4E1890077B92}" srcOrd="0" destOrd="0" presId="urn:microsoft.com/office/officeart/2005/8/layout/lProcess2"/>
    <dgm:cxn modelId="{F03EDF17-1858-4E68-8D51-DB76FB2819F6}" type="presParOf" srcId="{B5F895E6-753C-4950-9B10-35A0F001C5A8}" destId="{A985ABE3-E7D2-4036-8005-03E4109E8195}" srcOrd="1" destOrd="0" presId="urn:microsoft.com/office/officeart/2005/8/layout/lProcess2"/>
    <dgm:cxn modelId="{E302BE31-258F-4577-8F20-FCE28FFC35D9}" type="presParOf" srcId="{B5F895E6-753C-4950-9B10-35A0F001C5A8}" destId="{4233FF4B-512C-444E-A333-7254073D1F3C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3AF4FD-61BA-42B2-B104-0D59D948F2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271F4B7D-B741-407E-886A-A8847059324D}">
      <dgm:prSet/>
      <dgm:spPr/>
      <dgm:t>
        <a:bodyPr/>
        <a:lstStyle/>
        <a:p>
          <a:endParaRPr lang="en-CA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2CA532C-B406-478D-9645-63D9508CA6A0}" type="parTrans" cxnId="{73E75D9E-48A8-4DE7-9582-6F54E65F9F5B}">
      <dgm:prSet/>
      <dgm:spPr/>
      <dgm:t>
        <a:bodyPr/>
        <a:lstStyle/>
        <a:p>
          <a:endParaRPr lang="en-CA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4DCA889-6C71-448F-8331-98A2D5CF7315}" type="sibTrans" cxnId="{73E75D9E-48A8-4DE7-9582-6F54E65F9F5B}">
      <dgm:prSet/>
      <dgm:spPr>
        <a:blipFill>
          <a:blip xmlns:r="http://schemas.openxmlformats.org/officeDocument/2006/relationships" r:embed="rId1"/>
          <a:srcRect/>
          <a:stretch>
            <a:fillRect l="-31000" r="-31000"/>
          </a:stretch>
        </a:blipFill>
      </dgm:spPr>
      <dgm:t>
        <a:bodyPr/>
        <a:lstStyle/>
        <a:p>
          <a:endParaRPr lang="en-CA">
            <a:latin typeface="Calibri" panose="020F0502020204030204" pitchFamily="34" charset="0"/>
            <a:cs typeface="Calibri" panose="020F0502020204030204" pitchFamily="34" charset="0"/>
          </a:endParaRPr>
        </a:p>
      </dgm:t>
      <dgm:extLst>
        <a:ext uri="{E40237B7-FDA0-4F09-8148-C483321AD2D9}">
          <dgm14:cNvPr xmlns:dgm14="http://schemas.microsoft.com/office/drawing/2010/diagram" id="0" name="" descr="White bulbs with a yellow one standing out"/>
        </a:ext>
      </dgm:extLst>
    </dgm:pt>
    <dgm:pt modelId="{9C1B830D-6657-44D0-8EB6-3E568DB5A424}">
      <dgm:prSet phldrT="[Text]" custT="1"/>
      <dgm:spPr/>
      <dgm:t>
        <a:bodyPr/>
        <a:lstStyle/>
        <a:p>
          <a:r>
            <a:rPr lang="en-US" sz="1600">
              <a:latin typeface="Calibri" panose="020F0502020204030204" pitchFamily="34" charset="0"/>
              <a:cs typeface="Calibri" panose="020F0502020204030204" pitchFamily="34" charset="0"/>
            </a:rPr>
            <a:t>Targeted campaigns to educate </a:t>
          </a:r>
          <a:endParaRPr lang="en-CA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40FE098-D535-4218-AAEF-C46A0EA68094}" type="parTrans" cxnId="{82B4CE5D-4793-41E3-96C0-FD6707075AEA}">
      <dgm:prSet/>
      <dgm:spPr/>
      <dgm:t>
        <a:bodyPr/>
        <a:lstStyle/>
        <a:p>
          <a:endParaRPr lang="en-CA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A5EA7DD-C443-474A-AF93-103DF6985C17}" type="sibTrans" cxnId="{82B4CE5D-4793-41E3-96C0-FD6707075AEA}">
      <dgm:prSet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CA">
            <a:latin typeface="Calibri" panose="020F0502020204030204" pitchFamily="34" charset="0"/>
            <a:cs typeface="Calibri" panose="020F0502020204030204" pitchFamily="34" charset="0"/>
          </a:endParaRPr>
        </a:p>
      </dgm:t>
      <dgm:extLst>
        <a:ext uri="{E40237B7-FDA0-4F09-8148-C483321AD2D9}">
          <dgm14:cNvPr xmlns:dgm14="http://schemas.microsoft.com/office/drawing/2010/diagram" id="0" name="" descr="Target Audience with solid fill"/>
        </a:ext>
      </dgm:extLst>
    </dgm:pt>
    <dgm:pt modelId="{9F382F86-4CBC-4537-8DAF-C987531E01A4}">
      <dgm:prSet phldrT="[Text]" custT="1"/>
      <dgm:spPr/>
      <dgm:t>
        <a:bodyPr/>
        <a:lstStyle/>
        <a:p>
          <a:r>
            <a:rPr lang="en-US" sz="1600">
              <a:latin typeface="Calibri" panose="020F0502020204030204" pitchFamily="34" charset="0"/>
              <a:cs typeface="Calibri" panose="020F0502020204030204" pitchFamily="34" charset="0"/>
            </a:rPr>
            <a:t>Provide incentives to get vaccinated</a:t>
          </a:r>
          <a:endParaRPr lang="en-CA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BB93DC9-CFBF-413B-83D9-F5F1045B719F}" type="parTrans" cxnId="{4045C70B-8603-48CB-A77E-E95D3B95CE43}">
      <dgm:prSet/>
      <dgm:spPr/>
      <dgm:t>
        <a:bodyPr/>
        <a:lstStyle/>
        <a:p>
          <a:endParaRPr lang="en-CA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1B348AB-9D7E-41A9-A71D-93766EAD26F2}" type="sibTrans" cxnId="{4045C70B-8603-48CB-A77E-E95D3B95CE43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CA">
            <a:latin typeface="Calibri" panose="020F0502020204030204" pitchFamily="34" charset="0"/>
            <a:cs typeface="Calibri" panose="020F0502020204030204" pitchFamily="34" charset="0"/>
          </a:endParaRPr>
        </a:p>
      </dgm:t>
      <dgm:extLst>
        <a:ext uri="{E40237B7-FDA0-4F09-8148-C483321AD2D9}">
          <dgm14:cNvPr xmlns:dgm14="http://schemas.microsoft.com/office/drawing/2010/diagram" id="0" name="" descr="Treasure chest with solid fill"/>
        </a:ext>
      </dgm:extLst>
    </dgm:pt>
    <dgm:pt modelId="{B917072D-8DDD-40D0-9E9D-3FE6FCC52ED0}">
      <dgm:prSet phldrT="[Text]" custT="1"/>
      <dgm:spPr/>
      <dgm:t>
        <a:bodyPr/>
        <a:lstStyle/>
        <a:p>
          <a:r>
            <a:rPr lang="en-US" sz="1600">
              <a:latin typeface="Calibri" panose="020F0502020204030204" pitchFamily="34" charset="0"/>
              <a:cs typeface="Calibri" panose="020F0502020204030204" pitchFamily="34" charset="0"/>
            </a:rPr>
            <a:t>Have an advocate in local communities</a:t>
          </a:r>
          <a:endParaRPr lang="en-CA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AE00BE7-1F74-4C43-A77A-E69D12CB148A}" type="parTrans" cxnId="{43DE4F81-54F0-450F-8893-C7371FCFE456}">
      <dgm:prSet/>
      <dgm:spPr/>
      <dgm:t>
        <a:bodyPr/>
        <a:lstStyle/>
        <a:p>
          <a:endParaRPr lang="en-CA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A3EE2A8-20AF-431A-8EBE-628ED678BC5D}" type="sibTrans" cxnId="{43DE4F81-54F0-450F-8893-C7371FCFE456}">
      <dgm:prSet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CA">
            <a:latin typeface="Calibri" panose="020F0502020204030204" pitchFamily="34" charset="0"/>
            <a:cs typeface="Calibri" panose="020F0502020204030204" pitchFamily="34" charset="0"/>
          </a:endParaRPr>
        </a:p>
      </dgm:t>
      <dgm:extLst>
        <a:ext uri="{E40237B7-FDA0-4F09-8148-C483321AD2D9}">
          <dgm14:cNvPr xmlns:dgm14="http://schemas.microsoft.com/office/drawing/2010/diagram" id="0" name="" descr="Marketing with solid fill"/>
        </a:ext>
      </dgm:extLst>
    </dgm:pt>
    <dgm:pt modelId="{0A93FFAD-A245-4D5B-9A6F-5383302AA3F6}" type="pres">
      <dgm:prSet presAssocID="{113AF4FD-61BA-42B2-B104-0D59D948F249}" presName="Name0" presStyleCnt="0">
        <dgm:presLayoutVars>
          <dgm:chMax val="7"/>
          <dgm:chPref val="7"/>
          <dgm:dir/>
        </dgm:presLayoutVars>
      </dgm:prSet>
      <dgm:spPr/>
    </dgm:pt>
    <dgm:pt modelId="{E12F419B-A494-4473-8B7E-ECC2D0709C8B}" type="pres">
      <dgm:prSet presAssocID="{113AF4FD-61BA-42B2-B104-0D59D948F249}" presName="Name1" presStyleCnt="0"/>
      <dgm:spPr/>
    </dgm:pt>
    <dgm:pt modelId="{764234DF-4DBF-4BA5-8750-500184F2DB7B}" type="pres">
      <dgm:prSet presAssocID="{44DCA889-6C71-448F-8331-98A2D5CF7315}" presName="picture_1" presStyleCnt="0"/>
      <dgm:spPr/>
    </dgm:pt>
    <dgm:pt modelId="{DE3EFA01-4DF8-4FF2-B3E4-EE48DD18A1F1}" type="pres">
      <dgm:prSet presAssocID="{44DCA889-6C71-448F-8331-98A2D5CF7315}" presName="pictureRepeatNode" presStyleLbl="alignImgPlace1" presStyleIdx="0" presStyleCnt="4" custScaleX="85541" custScaleY="89443" custLinFactNeighborX="-10109" custLinFactNeighborY="471"/>
      <dgm:spPr/>
    </dgm:pt>
    <dgm:pt modelId="{C42A922F-01F5-4CE5-819F-404B8463689B}" type="pres">
      <dgm:prSet presAssocID="{271F4B7D-B741-407E-886A-A8847059324D}" presName="text_1" presStyleLbl="node1" presStyleIdx="0" presStyleCnt="0">
        <dgm:presLayoutVars>
          <dgm:bulletEnabled val="1"/>
        </dgm:presLayoutVars>
      </dgm:prSet>
      <dgm:spPr/>
    </dgm:pt>
    <dgm:pt modelId="{515894A8-75D4-4C6F-8302-9DC6D73616A9}" type="pres">
      <dgm:prSet presAssocID="{5A5EA7DD-C443-474A-AF93-103DF6985C17}" presName="picture_2" presStyleCnt="0"/>
      <dgm:spPr/>
    </dgm:pt>
    <dgm:pt modelId="{1113BF65-FE48-47FC-82DA-B3F62935B876}" type="pres">
      <dgm:prSet presAssocID="{5A5EA7DD-C443-474A-AF93-103DF6985C17}" presName="pictureRepeatNode" presStyleLbl="alignImgPlace1" presStyleIdx="1" presStyleCnt="4"/>
      <dgm:spPr/>
    </dgm:pt>
    <dgm:pt modelId="{9F6945DE-6600-49DC-AB97-D41CD9B6B1A1}" type="pres">
      <dgm:prSet presAssocID="{9C1B830D-6657-44D0-8EB6-3E568DB5A424}" presName="line_2" presStyleLbl="parChTrans1D1" presStyleIdx="0" presStyleCnt="3" custSzY="45720" custScaleX="76648"/>
      <dgm:spPr/>
    </dgm:pt>
    <dgm:pt modelId="{CA5D4620-E7D0-4B8D-87B5-B8F581D9BC11}" type="pres">
      <dgm:prSet presAssocID="{9C1B830D-6657-44D0-8EB6-3E568DB5A424}" presName="textparent_2" presStyleLbl="node1" presStyleIdx="0" presStyleCnt="0"/>
      <dgm:spPr/>
    </dgm:pt>
    <dgm:pt modelId="{60885414-6FC4-4100-B538-FC60C1658752}" type="pres">
      <dgm:prSet presAssocID="{9C1B830D-6657-44D0-8EB6-3E568DB5A424}" presName="text_2" presStyleLbl="revTx" presStyleIdx="0" presStyleCnt="3" custScaleX="2000000" custScaleY="98597" custLinFactNeighborX="-36435" custLinFactNeighborY="700">
        <dgm:presLayoutVars>
          <dgm:bulletEnabled val="1"/>
        </dgm:presLayoutVars>
      </dgm:prSet>
      <dgm:spPr/>
    </dgm:pt>
    <dgm:pt modelId="{A543CBAC-5B44-4AD2-BB19-541E014AB995}" type="pres">
      <dgm:prSet presAssocID="{21B348AB-9D7E-41A9-A71D-93766EAD26F2}" presName="picture_3" presStyleCnt="0"/>
      <dgm:spPr/>
    </dgm:pt>
    <dgm:pt modelId="{EFF5FAF2-176D-4974-B8EF-389A69B7606C}" type="pres">
      <dgm:prSet presAssocID="{21B348AB-9D7E-41A9-A71D-93766EAD26F2}" presName="pictureRepeatNode" presStyleLbl="alignImgPlace1" presStyleIdx="2" presStyleCnt="4" custLinFactNeighborX="5019" custLinFactNeighborY="-2096"/>
      <dgm:spPr/>
    </dgm:pt>
    <dgm:pt modelId="{5686DE98-0498-424C-AB8C-2523C26BFBE3}" type="pres">
      <dgm:prSet presAssocID="{9F382F86-4CBC-4537-8DAF-C987531E01A4}" presName="line_3" presStyleLbl="parChTrans1D1" presStyleIdx="1" presStyleCnt="3" custSzY="45728" custScaleX="73865"/>
      <dgm:spPr/>
    </dgm:pt>
    <dgm:pt modelId="{6CE87FDA-A9D6-4921-938D-1B7CC41FD7C0}" type="pres">
      <dgm:prSet presAssocID="{9F382F86-4CBC-4537-8DAF-C987531E01A4}" presName="textparent_3" presStyleLbl="node1" presStyleIdx="0" presStyleCnt="0"/>
      <dgm:spPr/>
    </dgm:pt>
    <dgm:pt modelId="{B9214616-97A0-49D8-915C-DC3F2633F82F}" type="pres">
      <dgm:prSet presAssocID="{9F382F86-4CBC-4537-8DAF-C987531E01A4}" presName="text_3" presStyleLbl="revTx" presStyleIdx="1" presStyleCnt="3" custScaleX="2000000">
        <dgm:presLayoutVars>
          <dgm:bulletEnabled val="1"/>
        </dgm:presLayoutVars>
      </dgm:prSet>
      <dgm:spPr/>
    </dgm:pt>
    <dgm:pt modelId="{EAA8B485-F1CF-47A5-9999-37441262ACA6}" type="pres">
      <dgm:prSet presAssocID="{9A3EE2A8-20AF-431A-8EBE-628ED678BC5D}" presName="picture_4" presStyleCnt="0"/>
      <dgm:spPr/>
    </dgm:pt>
    <dgm:pt modelId="{B3762E8C-62F9-41F9-B92A-48AC74EA4E2D}" type="pres">
      <dgm:prSet presAssocID="{9A3EE2A8-20AF-431A-8EBE-628ED678BC5D}" presName="pictureRepeatNode" presStyleLbl="alignImgPlace1" presStyleIdx="3" presStyleCnt="4"/>
      <dgm:spPr/>
    </dgm:pt>
    <dgm:pt modelId="{12FD96C4-15E4-4DD2-9788-A02A6883DD5F}" type="pres">
      <dgm:prSet presAssocID="{B917072D-8DDD-40D0-9E9D-3FE6FCC52ED0}" presName="line_4" presStyleLbl="parChTrans1D1" presStyleIdx="2" presStyleCnt="3" custFlipVert="0" custSzY="45720" custScaleX="77585"/>
      <dgm:spPr/>
    </dgm:pt>
    <dgm:pt modelId="{535AE36D-B8B8-48D0-9692-74972787D87C}" type="pres">
      <dgm:prSet presAssocID="{B917072D-8DDD-40D0-9E9D-3FE6FCC52ED0}" presName="textparent_4" presStyleLbl="node1" presStyleIdx="0" presStyleCnt="0"/>
      <dgm:spPr/>
    </dgm:pt>
    <dgm:pt modelId="{45B07171-FD76-4E10-9CA0-419AC4F70E5F}" type="pres">
      <dgm:prSet presAssocID="{B917072D-8DDD-40D0-9E9D-3FE6FCC52ED0}" presName="text_4" presStyleLbl="revTx" presStyleIdx="2" presStyleCnt="3" custScaleX="1285507">
        <dgm:presLayoutVars>
          <dgm:bulletEnabled val="1"/>
        </dgm:presLayoutVars>
      </dgm:prSet>
      <dgm:spPr/>
    </dgm:pt>
  </dgm:ptLst>
  <dgm:cxnLst>
    <dgm:cxn modelId="{49DCB50A-2ED8-4DD0-99CF-F1FD0704001D}" type="presOf" srcId="{B917072D-8DDD-40D0-9E9D-3FE6FCC52ED0}" destId="{45B07171-FD76-4E10-9CA0-419AC4F70E5F}" srcOrd="0" destOrd="0" presId="urn:microsoft.com/office/officeart/2008/layout/CircularPictureCallout"/>
    <dgm:cxn modelId="{4045C70B-8603-48CB-A77E-E95D3B95CE43}" srcId="{113AF4FD-61BA-42B2-B104-0D59D948F249}" destId="{9F382F86-4CBC-4537-8DAF-C987531E01A4}" srcOrd="2" destOrd="0" parTransId="{9BB93DC9-CFBF-413B-83D9-F5F1045B719F}" sibTransId="{21B348AB-9D7E-41A9-A71D-93766EAD26F2}"/>
    <dgm:cxn modelId="{C7E9C426-AABC-4A09-A158-351B21C7B829}" type="presOf" srcId="{9A3EE2A8-20AF-431A-8EBE-628ED678BC5D}" destId="{B3762E8C-62F9-41F9-B92A-48AC74EA4E2D}" srcOrd="0" destOrd="0" presId="urn:microsoft.com/office/officeart/2008/layout/CircularPictureCallout"/>
    <dgm:cxn modelId="{66D83528-FD16-42B9-BF51-418C0CBC7229}" type="presOf" srcId="{5A5EA7DD-C443-474A-AF93-103DF6985C17}" destId="{1113BF65-FE48-47FC-82DA-B3F62935B876}" srcOrd="0" destOrd="0" presId="urn:microsoft.com/office/officeart/2008/layout/CircularPictureCallout"/>
    <dgm:cxn modelId="{6B23645D-2DF2-4A4F-B5F9-40C28F2DBA49}" type="presOf" srcId="{9F382F86-4CBC-4537-8DAF-C987531E01A4}" destId="{B9214616-97A0-49D8-915C-DC3F2633F82F}" srcOrd="0" destOrd="0" presId="urn:microsoft.com/office/officeart/2008/layout/CircularPictureCallout"/>
    <dgm:cxn modelId="{82B4CE5D-4793-41E3-96C0-FD6707075AEA}" srcId="{113AF4FD-61BA-42B2-B104-0D59D948F249}" destId="{9C1B830D-6657-44D0-8EB6-3E568DB5A424}" srcOrd="1" destOrd="0" parTransId="{B40FE098-D535-4218-AAEF-C46A0EA68094}" sibTransId="{5A5EA7DD-C443-474A-AF93-103DF6985C17}"/>
    <dgm:cxn modelId="{43DE4F81-54F0-450F-8893-C7371FCFE456}" srcId="{113AF4FD-61BA-42B2-B104-0D59D948F249}" destId="{B917072D-8DDD-40D0-9E9D-3FE6FCC52ED0}" srcOrd="3" destOrd="0" parTransId="{EAE00BE7-1F74-4C43-A77A-E69D12CB148A}" sibTransId="{9A3EE2A8-20AF-431A-8EBE-628ED678BC5D}"/>
    <dgm:cxn modelId="{7F8E7099-186A-424F-BB9F-1F9CBE2C4ECA}" type="presOf" srcId="{113AF4FD-61BA-42B2-B104-0D59D948F249}" destId="{0A93FFAD-A245-4D5B-9A6F-5383302AA3F6}" srcOrd="0" destOrd="0" presId="urn:microsoft.com/office/officeart/2008/layout/CircularPictureCallout"/>
    <dgm:cxn modelId="{4DE61C9B-2623-4C7E-9B82-3CCA37A8FCA2}" type="presOf" srcId="{271F4B7D-B741-407E-886A-A8847059324D}" destId="{C42A922F-01F5-4CE5-819F-404B8463689B}" srcOrd="0" destOrd="0" presId="urn:microsoft.com/office/officeart/2008/layout/CircularPictureCallout"/>
    <dgm:cxn modelId="{73E75D9E-48A8-4DE7-9582-6F54E65F9F5B}" srcId="{113AF4FD-61BA-42B2-B104-0D59D948F249}" destId="{271F4B7D-B741-407E-886A-A8847059324D}" srcOrd="0" destOrd="0" parTransId="{72CA532C-B406-478D-9645-63D9508CA6A0}" sibTransId="{44DCA889-6C71-448F-8331-98A2D5CF7315}"/>
    <dgm:cxn modelId="{3BB7E4C7-C8D6-4126-B83D-E4ABECC4D08E}" type="presOf" srcId="{21B348AB-9D7E-41A9-A71D-93766EAD26F2}" destId="{EFF5FAF2-176D-4974-B8EF-389A69B7606C}" srcOrd="0" destOrd="0" presId="urn:microsoft.com/office/officeart/2008/layout/CircularPictureCallout"/>
    <dgm:cxn modelId="{B63C45F9-7BD3-4A66-8097-30B3820F388B}" type="presOf" srcId="{9C1B830D-6657-44D0-8EB6-3E568DB5A424}" destId="{60885414-6FC4-4100-B538-FC60C1658752}" srcOrd="0" destOrd="0" presId="urn:microsoft.com/office/officeart/2008/layout/CircularPictureCallout"/>
    <dgm:cxn modelId="{9E8569FE-61B7-4B58-B7AD-4A929E5CF1D5}" type="presOf" srcId="{44DCA889-6C71-448F-8331-98A2D5CF7315}" destId="{DE3EFA01-4DF8-4FF2-B3E4-EE48DD18A1F1}" srcOrd="0" destOrd="0" presId="urn:microsoft.com/office/officeart/2008/layout/CircularPictureCallout"/>
    <dgm:cxn modelId="{8EC500BA-3B31-4615-A6B8-AEDC68885E14}" type="presParOf" srcId="{0A93FFAD-A245-4D5B-9A6F-5383302AA3F6}" destId="{E12F419B-A494-4473-8B7E-ECC2D0709C8B}" srcOrd="0" destOrd="0" presId="urn:microsoft.com/office/officeart/2008/layout/CircularPictureCallout"/>
    <dgm:cxn modelId="{CDEB8983-0E90-49D9-8F10-424A02D71F6B}" type="presParOf" srcId="{E12F419B-A494-4473-8B7E-ECC2D0709C8B}" destId="{764234DF-4DBF-4BA5-8750-500184F2DB7B}" srcOrd="0" destOrd="0" presId="urn:microsoft.com/office/officeart/2008/layout/CircularPictureCallout"/>
    <dgm:cxn modelId="{A706FFFE-B02A-46D6-8D8F-1B724FCAE3C9}" type="presParOf" srcId="{764234DF-4DBF-4BA5-8750-500184F2DB7B}" destId="{DE3EFA01-4DF8-4FF2-B3E4-EE48DD18A1F1}" srcOrd="0" destOrd="0" presId="urn:microsoft.com/office/officeart/2008/layout/CircularPictureCallout"/>
    <dgm:cxn modelId="{F698413F-628F-4BD8-9C54-5AC3CEC7C666}" type="presParOf" srcId="{E12F419B-A494-4473-8B7E-ECC2D0709C8B}" destId="{C42A922F-01F5-4CE5-819F-404B8463689B}" srcOrd="1" destOrd="0" presId="urn:microsoft.com/office/officeart/2008/layout/CircularPictureCallout"/>
    <dgm:cxn modelId="{8A7380A3-5E44-4E5A-8DFC-62A727EEE463}" type="presParOf" srcId="{E12F419B-A494-4473-8B7E-ECC2D0709C8B}" destId="{515894A8-75D4-4C6F-8302-9DC6D73616A9}" srcOrd="2" destOrd="0" presId="urn:microsoft.com/office/officeart/2008/layout/CircularPictureCallout"/>
    <dgm:cxn modelId="{793F59C6-1DF8-45AD-9413-AB26474579D3}" type="presParOf" srcId="{515894A8-75D4-4C6F-8302-9DC6D73616A9}" destId="{1113BF65-FE48-47FC-82DA-B3F62935B876}" srcOrd="0" destOrd="0" presId="urn:microsoft.com/office/officeart/2008/layout/CircularPictureCallout"/>
    <dgm:cxn modelId="{00999EAB-9AC6-4326-BBC6-A8624AA83813}" type="presParOf" srcId="{E12F419B-A494-4473-8B7E-ECC2D0709C8B}" destId="{9F6945DE-6600-49DC-AB97-D41CD9B6B1A1}" srcOrd="3" destOrd="0" presId="urn:microsoft.com/office/officeart/2008/layout/CircularPictureCallout"/>
    <dgm:cxn modelId="{6B7FC60E-0CE5-4F7C-B03E-61A1D224B98C}" type="presParOf" srcId="{E12F419B-A494-4473-8B7E-ECC2D0709C8B}" destId="{CA5D4620-E7D0-4B8D-87B5-B8F581D9BC11}" srcOrd="4" destOrd="0" presId="urn:microsoft.com/office/officeart/2008/layout/CircularPictureCallout"/>
    <dgm:cxn modelId="{519335FC-7112-404A-8785-5008262841DA}" type="presParOf" srcId="{CA5D4620-E7D0-4B8D-87B5-B8F581D9BC11}" destId="{60885414-6FC4-4100-B538-FC60C1658752}" srcOrd="0" destOrd="0" presId="urn:microsoft.com/office/officeart/2008/layout/CircularPictureCallout"/>
    <dgm:cxn modelId="{87A1FE42-CE08-4F13-B257-AA9760094D69}" type="presParOf" srcId="{E12F419B-A494-4473-8B7E-ECC2D0709C8B}" destId="{A543CBAC-5B44-4AD2-BB19-541E014AB995}" srcOrd="5" destOrd="0" presId="urn:microsoft.com/office/officeart/2008/layout/CircularPictureCallout"/>
    <dgm:cxn modelId="{7895BD2B-47F3-4252-82A6-C8A10109CF66}" type="presParOf" srcId="{A543CBAC-5B44-4AD2-BB19-541E014AB995}" destId="{EFF5FAF2-176D-4974-B8EF-389A69B7606C}" srcOrd="0" destOrd="0" presId="urn:microsoft.com/office/officeart/2008/layout/CircularPictureCallout"/>
    <dgm:cxn modelId="{A2F15572-3425-48C1-B626-04EFA7D4CD20}" type="presParOf" srcId="{E12F419B-A494-4473-8B7E-ECC2D0709C8B}" destId="{5686DE98-0498-424C-AB8C-2523C26BFBE3}" srcOrd="6" destOrd="0" presId="urn:microsoft.com/office/officeart/2008/layout/CircularPictureCallout"/>
    <dgm:cxn modelId="{61B39356-EFB0-432F-9101-F8B22AE20E25}" type="presParOf" srcId="{E12F419B-A494-4473-8B7E-ECC2D0709C8B}" destId="{6CE87FDA-A9D6-4921-938D-1B7CC41FD7C0}" srcOrd="7" destOrd="0" presId="urn:microsoft.com/office/officeart/2008/layout/CircularPictureCallout"/>
    <dgm:cxn modelId="{77F84B75-CE8E-4171-AED1-495582FEF57B}" type="presParOf" srcId="{6CE87FDA-A9D6-4921-938D-1B7CC41FD7C0}" destId="{B9214616-97A0-49D8-915C-DC3F2633F82F}" srcOrd="0" destOrd="0" presId="urn:microsoft.com/office/officeart/2008/layout/CircularPictureCallout"/>
    <dgm:cxn modelId="{76B370C4-FB76-47C5-AE81-F44828CC71BE}" type="presParOf" srcId="{E12F419B-A494-4473-8B7E-ECC2D0709C8B}" destId="{EAA8B485-F1CF-47A5-9999-37441262ACA6}" srcOrd="8" destOrd="0" presId="urn:microsoft.com/office/officeart/2008/layout/CircularPictureCallout"/>
    <dgm:cxn modelId="{86903160-7A45-4D4A-8DF6-886B516B5DCA}" type="presParOf" srcId="{EAA8B485-F1CF-47A5-9999-37441262ACA6}" destId="{B3762E8C-62F9-41F9-B92A-48AC74EA4E2D}" srcOrd="0" destOrd="0" presId="urn:microsoft.com/office/officeart/2008/layout/CircularPictureCallout"/>
    <dgm:cxn modelId="{FEA67704-A424-4A8F-B074-268B86D2C7CF}" type="presParOf" srcId="{E12F419B-A494-4473-8B7E-ECC2D0709C8B}" destId="{12FD96C4-15E4-4DD2-9788-A02A6883DD5F}" srcOrd="9" destOrd="0" presId="urn:microsoft.com/office/officeart/2008/layout/CircularPictureCallout"/>
    <dgm:cxn modelId="{9BD73ED7-AE41-4AB6-96B6-4F77E28E2D6B}" type="presParOf" srcId="{E12F419B-A494-4473-8B7E-ECC2D0709C8B}" destId="{535AE36D-B8B8-48D0-9692-74972787D87C}" srcOrd="10" destOrd="0" presId="urn:microsoft.com/office/officeart/2008/layout/CircularPictureCallout"/>
    <dgm:cxn modelId="{5CFD129D-82B7-4F50-87F6-8E2175385701}" type="presParOf" srcId="{535AE36D-B8B8-48D0-9692-74972787D87C}" destId="{45B07171-FD76-4E10-9CA0-419AC4F70E5F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DE3DC-21A6-46A6-BD7E-560B19FE8245}">
      <dsp:nvSpPr>
        <dsp:cNvPr id="0" name=""/>
        <dsp:cNvSpPr/>
      </dsp:nvSpPr>
      <dsp:spPr>
        <a:xfrm>
          <a:off x="840" y="0"/>
          <a:ext cx="2186311" cy="31693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kern="1200">
              <a:solidFill>
                <a:srgbClr val="C2213A"/>
              </a:solidFill>
              <a:latin typeface="Calibri" panose="020F0502020204030204" pitchFamily="34" charset="0"/>
              <a:cs typeface="Calibri" panose="020F0502020204030204" pitchFamily="34" charset="0"/>
            </a:rPr>
            <a:t>Major</a:t>
          </a:r>
        </a:p>
      </dsp:txBody>
      <dsp:txXfrm>
        <a:off x="840" y="0"/>
        <a:ext cx="2186311" cy="950805"/>
      </dsp:txXfrm>
    </dsp:sp>
    <dsp:sp modelId="{F8C8F4A7-3836-4215-B3DB-2674F1E88B38}">
      <dsp:nvSpPr>
        <dsp:cNvPr id="0" name=""/>
        <dsp:cNvSpPr/>
      </dsp:nvSpPr>
      <dsp:spPr>
        <a:xfrm>
          <a:off x="219472" y="951733"/>
          <a:ext cx="1749048" cy="9556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latin typeface="Calibri" panose="020F0502020204030204" pitchFamily="34" charset="0"/>
              <a:cs typeface="Calibri" panose="020F0502020204030204" pitchFamily="34" charset="0"/>
            </a:rPr>
            <a:t>Boosting</a:t>
          </a:r>
        </a:p>
      </dsp:txBody>
      <dsp:txXfrm>
        <a:off x="247461" y="979722"/>
        <a:ext cx="1693070" cy="899624"/>
      </dsp:txXfrm>
    </dsp:sp>
    <dsp:sp modelId="{B210D24F-C4A1-4DFC-BBE1-8A2EE2953877}">
      <dsp:nvSpPr>
        <dsp:cNvPr id="0" name=""/>
        <dsp:cNvSpPr/>
      </dsp:nvSpPr>
      <dsp:spPr>
        <a:xfrm>
          <a:off x="219472" y="2054351"/>
          <a:ext cx="1749048" cy="9556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 panose="020F0502020204030204" pitchFamily="34" charset="0"/>
              <a:cs typeface="Calibri" panose="020F0502020204030204" pitchFamily="34" charset="0"/>
            </a:rPr>
            <a:t>Hyperparameter Tuning</a:t>
          </a:r>
        </a:p>
      </dsp:txBody>
      <dsp:txXfrm>
        <a:off x="247461" y="2082340"/>
        <a:ext cx="1693070" cy="899624"/>
      </dsp:txXfrm>
    </dsp:sp>
    <dsp:sp modelId="{A75B34E8-7D0C-4762-9A82-9E3FB7C87E27}">
      <dsp:nvSpPr>
        <dsp:cNvPr id="0" name=""/>
        <dsp:cNvSpPr/>
      </dsp:nvSpPr>
      <dsp:spPr>
        <a:xfrm>
          <a:off x="2351125" y="0"/>
          <a:ext cx="2186311" cy="31693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kern="1200">
              <a:latin typeface="Calibri" panose="020F0502020204030204" pitchFamily="34" charset="0"/>
              <a:cs typeface="Calibri" panose="020F0502020204030204" pitchFamily="34" charset="0"/>
            </a:rPr>
            <a:t>Average</a:t>
          </a:r>
        </a:p>
      </dsp:txBody>
      <dsp:txXfrm>
        <a:off x="2351125" y="0"/>
        <a:ext cx="2186311" cy="950805"/>
      </dsp:txXfrm>
    </dsp:sp>
    <dsp:sp modelId="{87484593-43C0-49AA-B3AA-DE407D7D07B4}">
      <dsp:nvSpPr>
        <dsp:cNvPr id="0" name=""/>
        <dsp:cNvSpPr/>
      </dsp:nvSpPr>
      <dsp:spPr>
        <a:xfrm>
          <a:off x="2569756" y="951733"/>
          <a:ext cx="1749048" cy="9556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 panose="020F0502020204030204" pitchFamily="34" charset="0"/>
              <a:cs typeface="Calibri" panose="020F0502020204030204" pitchFamily="34" charset="0"/>
            </a:rPr>
            <a:t>Imputation</a:t>
          </a:r>
        </a:p>
      </dsp:txBody>
      <dsp:txXfrm>
        <a:off x="2597745" y="979722"/>
        <a:ext cx="1693070" cy="899624"/>
      </dsp:txXfrm>
    </dsp:sp>
    <dsp:sp modelId="{8843355C-F721-4EA9-970A-7BF3AD5CC8F9}">
      <dsp:nvSpPr>
        <dsp:cNvPr id="0" name=""/>
        <dsp:cNvSpPr/>
      </dsp:nvSpPr>
      <dsp:spPr>
        <a:xfrm>
          <a:off x="2569756" y="2054351"/>
          <a:ext cx="1749048" cy="9556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 panose="020F0502020204030204" pitchFamily="34" charset="0"/>
              <a:cs typeface="Calibri" panose="020F0502020204030204" pitchFamily="34" charset="0"/>
            </a:rPr>
            <a:t>Data Balancing</a:t>
          </a:r>
        </a:p>
      </dsp:txBody>
      <dsp:txXfrm>
        <a:off x="2597745" y="2082340"/>
        <a:ext cx="1693070" cy="899624"/>
      </dsp:txXfrm>
    </dsp:sp>
    <dsp:sp modelId="{7B8E5C58-0B12-400F-B875-900146C86574}">
      <dsp:nvSpPr>
        <dsp:cNvPr id="0" name=""/>
        <dsp:cNvSpPr/>
      </dsp:nvSpPr>
      <dsp:spPr>
        <a:xfrm>
          <a:off x="4701409" y="0"/>
          <a:ext cx="2186311" cy="31693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>
              <a:latin typeface="Calibri" panose="020F0502020204030204" pitchFamily="34" charset="0"/>
              <a:cs typeface="Calibri" panose="020F0502020204030204" pitchFamily="34" charset="0"/>
            </a:rPr>
            <a:t>Minor</a:t>
          </a:r>
        </a:p>
      </dsp:txBody>
      <dsp:txXfrm>
        <a:off x="4701409" y="0"/>
        <a:ext cx="2186311" cy="950805"/>
      </dsp:txXfrm>
    </dsp:sp>
    <dsp:sp modelId="{E42BF0EA-912F-4CD5-991A-4E1890077B92}">
      <dsp:nvSpPr>
        <dsp:cNvPr id="0" name=""/>
        <dsp:cNvSpPr/>
      </dsp:nvSpPr>
      <dsp:spPr>
        <a:xfrm>
          <a:off x="4920041" y="951733"/>
          <a:ext cx="1749048" cy="9556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 panose="020F0502020204030204" pitchFamily="34" charset="0"/>
              <a:cs typeface="Calibri" panose="020F0502020204030204" pitchFamily="34" charset="0"/>
            </a:rPr>
            <a:t>Ensembles</a:t>
          </a:r>
        </a:p>
      </dsp:txBody>
      <dsp:txXfrm>
        <a:off x="4948030" y="979722"/>
        <a:ext cx="1693070" cy="899624"/>
      </dsp:txXfrm>
    </dsp:sp>
    <dsp:sp modelId="{4233FF4B-512C-444E-A333-7254073D1F3C}">
      <dsp:nvSpPr>
        <dsp:cNvPr id="0" name=""/>
        <dsp:cNvSpPr/>
      </dsp:nvSpPr>
      <dsp:spPr>
        <a:xfrm>
          <a:off x="4920041" y="2054351"/>
          <a:ext cx="1749048" cy="9556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 panose="020F0502020204030204" pitchFamily="34" charset="0"/>
              <a:cs typeface="Calibri" panose="020F0502020204030204" pitchFamily="34" charset="0"/>
            </a:rPr>
            <a:t>Scaling</a:t>
          </a:r>
        </a:p>
      </dsp:txBody>
      <dsp:txXfrm>
        <a:off x="4948030" y="2082340"/>
        <a:ext cx="1693070" cy="899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D96C4-15E4-4DD2-9788-A02A6883DD5F}">
      <dsp:nvSpPr>
        <dsp:cNvPr id="0" name=""/>
        <dsp:cNvSpPr/>
      </dsp:nvSpPr>
      <dsp:spPr>
        <a:xfrm>
          <a:off x="2333881" y="3418118"/>
          <a:ext cx="3153366" cy="4572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86DE98-0498-424C-AB8C-2523C26BFBE3}">
      <dsp:nvSpPr>
        <dsp:cNvPr id="0" name=""/>
        <dsp:cNvSpPr/>
      </dsp:nvSpPr>
      <dsp:spPr>
        <a:xfrm>
          <a:off x="2333303" y="2001240"/>
          <a:ext cx="2571580" cy="45728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6945DE-6600-49DC-AB97-D41CD9B6B1A1}">
      <dsp:nvSpPr>
        <dsp:cNvPr id="0" name=""/>
        <dsp:cNvSpPr/>
      </dsp:nvSpPr>
      <dsp:spPr>
        <a:xfrm>
          <a:off x="2352923" y="584371"/>
          <a:ext cx="3115283" cy="4572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EFA01-4DF8-4FF2-B3E4-EE48DD18A1F1}">
      <dsp:nvSpPr>
        <dsp:cNvPr id="0" name=""/>
        <dsp:cNvSpPr/>
      </dsp:nvSpPr>
      <dsp:spPr>
        <a:xfrm>
          <a:off x="0" y="232751"/>
          <a:ext cx="3462879" cy="362084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1000" r="-3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A922F-01F5-4CE5-819F-404B8463689B}">
      <dsp:nvSpPr>
        <dsp:cNvPr id="0" name=""/>
        <dsp:cNvSpPr/>
      </dsp:nvSpPr>
      <dsp:spPr>
        <a:xfrm>
          <a:off x="582936" y="2149599"/>
          <a:ext cx="2590854" cy="13359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65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82936" y="2149599"/>
        <a:ext cx="2590854" cy="1335909"/>
      </dsp:txXfrm>
    </dsp:sp>
    <dsp:sp modelId="{1113BF65-FE48-47FC-82DA-B3F62935B876}">
      <dsp:nvSpPr>
        <dsp:cNvPr id="0" name=""/>
        <dsp:cNvSpPr/>
      </dsp:nvSpPr>
      <dsp:spPr>
        <a:xfrm>
          <a:off x="5335534" y="0"/>
          <a:ext cx="1214463" cy="121446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85414-6FC4-4100-B538-FC60C1658752}">
      <dsp:nvSpPr>
        <dsp:cNvPr id="0" name=""/>
        <dsp:cNvSpPr/>
      </dsp:nvSpPr>
      <dsp:spPr>
        <a:xfrm>
          <a:off x="6519233" y="17020"/>
          <a:ext cx="1688718" cy="1197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 panose="020F0502020204030204" pitchFamily="34" charset="0"/>
              <a:cs typeface="Calibri" panose="020F0502020204030204" pitchFamily="34" charset="0"/>
            </a:rPr>
            <a:t>Targeted campaigns to educate </a:t>
          </a:r>
          <a:endParaRPr lang="en-CA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519233" y="17020"/>
        <a:ext cx="1688718" cy="1197424"/>
      </dsp:txXfrm>
    </dsp:sp>
    <dsp:sp modelId="{EFF5FAF2-176D-4974-B8EF-389A69B7606C}">
      <dsp:nvSpPr>
        <dsp:cNvPr id="0" name=""/>
        <dsp:cNvSpPr/>
      </dsp:nvSpPr>
      <dsp:spPr>
        <a:xfrm>
          <a:off x="4813546" y="1391418"/>
          <a:ext cx="1214463" cy="121446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14616-97A0-49D8-915C-DC3F2633F82F}">
      <dsp:nvSpPr>
        <dsp:cNvPr id="0" name=""/>
        <dsp:cNvSpPr/>
      </dsp:nvSpPr>
      <dsp:spPr>
        <a:xfrm>
          <a:off x="5967055" y="1416873"/>
          <a:ext cx="2271482" cy="1214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 panose="020F0502020204030204" pitchFamily="34" charset="0"/>
              <a:cs typeface="Calibri" panose="020F0502020204030204" pitchFamily="34" charset="0"/>
            </a:rPr>
            <a:t>Provide incentives to get vaccinated</a:t>
          </a:r>
          <a:endParaRPr lang="en-CA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967055" y="1416873"/>
        <a:ext cx="2271482" cy="1214463"/>
      </dsp:txXfrm>
    </dsp:sp>
    <dsp:sp modelId="{B3762E8C-62F9-41F9-B92A-48AC74EA4E2D}">
      <dsp:nvSpPr>
        <dsp:cNvPr id="0" name=""/>
        <dsp:cNvSpPr/>
      </dsp:nvSpPr>
      <dsp:spPr>
        <a:xfrm>
          <a:off x="5335534" y="2833747"/>
          <a:ext cx="1214463" cy="1214463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07171-FD76-4E10-9CA0-419AC4F70E5F}">
      <dsp:nvSpPr>
        <dsp:cNvPr id="0" name=""/>
        <dsp:cNvSpPr/>
      </dsp:nvSpPr>
      <dsp:spPr>
        <a:xfrm>
          <a:off x="6549997" y="2833747"/>
          <a:ext cx="1689109" cy="1214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 panose="020F0502020204030204" pitchFamily="34" charset="0"/>
              <a:cs typeface="Calibri" panose="020F0502020204030204" pitchFamily="34" charset="0"/>
            </a:rPr>
            <a:t>Have an advocate in local communities</a:t>
          </a:r>
          <a:endParaRPr lang="en-CA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549997" y="2833747"/>
        <a:ext cx="1689109" cy="12144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8" name="Google Shape;3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gacfaf834a3_0_24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1" name="Google Shape;3431;gacfaf834a3_0_24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786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Michelle</a:t>
            </a:r>
          </a:p>
        </p:txBody>
      </p:sp>
    </p:spTree>
    <p:extLst>
      <p:ext uri="{BB962C8B-B14F-4D97-AF65-F5344CB8AC3E}">
        <p14:creationId xmlns:p14="http://schemas.microsoft.com/office/powerpoint/2010/main" val="880744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Siddharth/Talal</a:t>
            </a:r>
          </a:p>
        </p:txBody>
      </p:sp>
    </p:spTree>
    <p:extLst>
      <p:ext uri="{BB962C8B-B14F-4D97-AF65-F5344CB8AC3E}">
        <p14:creationId xmlns:p14="http://schemas.microsoft.com/office/powerpoint/2010/main" val="1493333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Siddharth/Talal</a:t>
            </a:r>
          </a:p>
        </p:txBody>
      </p:sp>
    </p:spTree>
    <p:extLst>
      <p:ext uri="{BB962C8B-B14F-4D97-AF65-F5344CB8AC3E}">
        <p14:creationId xmlns:p14="http://schemas.microsoft.com/office/powerpoint/2010/main" val="1093681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5715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6" name="Google Shape;4196;ga338d93e1e_0_2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7" name="Google Shape;4197;ga338d93e1e_0_2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/>
              <a:t>There is a big difference between both importance measures: Permutation feature importance is based on the decrease in model performance. </a:t>
            </a:r>
            <a:r>
              <a:rPr lang="en-US" altLang="zh-CN" b="1"/>
              <a:t>SHAP is based on magnitude of feature attributions</a:t>
            </a:r>
            <a:r>
              <a:rPr lang="en-US" altLang="zh-CN"/>
              <a:t>. The feature importance plot is useful, but contains no information beyond the importances.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33122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gad45252cb5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0" name="Google Shape;3510;gad45252cb5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CA"/>
          </a:p>
          <a:p>
            <a:pPr>
              <a:buNone/>
            </a:pPr>
            <a:endParaRPr lang="en-CA"/>
          </a:p>
          <a:p>
            <a:pPr>
              <a:buNone/>
            </a:pPr>
            <a:endParaRPr lang="en-CA"/>
          </a:p>
          <a:p>
            <a:pPr>
              <a:buNone/>
            </a:pPr>
            <a:endParaRPr lang="en-CA"/>
          </a:p>
          <a:p>
            <a:pPr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9540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CA"/>
          </a:p>
          <a:p>
            <a:pPr>
              <a:buNone/>
            </a:pPr>
            <a:endParaRPr lang="en-CA"/>
          </a:p>
          <a:p>
            <a:pPr>
              <a:buNone/>
            </a:pPr>
            <a:endParaRPr lang="en-CA"/>
          </a:p>
          <a:p>
            <a:pPr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9355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gacfaf834a3_0_24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0" name="Google Shape;3180;gacfaf834a3_0_24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CA"/>
              <a:t>1% infected &gt; 1% death = 0.0001 = 0.01%   </a:t>
            </a:r>
          </a:p>
          <a:p>
            <a:pPr>
              <a:buNone/>
            </a:pPr>
            <a:r>
              <a:rPr lang="en-CA"/>
              <a:t>50% &gt; 0.01% = 0.00005 = 0.005%</a:t>
            </a:r>
          </a:p>
          <a:p>
            <a:pPr>
              <a:buNone/>
            </a:pPr>
            <a:endParaRPr lang="en-CA"/>
          </a:p>
          <a:p>
            <a:pPr>
              <a:buNone/>
            </a:pPr>
            <a:r>
              <a:rPr lang="en-CA"/>
              <a:t>0.01%*(75.66%+3.09%) ~ 0.0079%</a:t>
            </a:r>
          </a:p>
          <a:p>
            <a:pPr>
              <a:buNone/>
            </a:pPr>
            <a:r>
              <a:rPr lang="en-CA"/>
              <a:t>0.01%*3.09% ~ 0.0003%</a:t>
            </a:r>
          </a:p>
          <a:p>
            <a:pPr>
              <a:buNone/>
            </a:pPr>
            <a:r>
              <a:rPr lang="en-CA"/>
              <a:t>0.005%*(47.75%+5.67%) ~ 0.003%</a:t>
            </a:r>
          </a:p>
          <a:p>
            <a:pPr>
              <a:buNone/>
            </a:pPr>
            <a:r>
              <a:rPr lang="en-CA"/>
              <a:t>0.005%*5.67% ~ 0.0003%</a:t>
            </a:r>
          </a:p>
          <a:p>
            <a:pPr>
              <a:buNone/>
            </a:pPr>
            <a:endParaRPr lang="en-CA"/>
          </a:p>
          <a:p>
            <a:pPr>
              <a:buNone/>
            </a:pPr>
            <a:r>
              <a:rPr lang="en-CA" u="sng"/>
              <a:t>every 1M population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1157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gad45252cb5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0" name="Google Shape;3510;gad45252cb5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alibri"/>
                <a:cs typeface="Calibri"/>
              </a:rPr>
              <a:t>Zain</a:t>
            </a:r>
          </a:p>
        </p:txBody>
      </p:sp>
    </p:spTree>
    <p:extLst>
      <p:ext uri="{BB962C8B-B14F-4D97-AF65-F5344CB8AC3E}">
        <p14:creationId xmlns:p14="http://schemas.microsoft.com/office/powerpoint/2010/main" val="575100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Zain</a:t>
            </a:r>
          </a:p>
        </p:txBody>
      </p:sp>
    </p:spTree>
    <p:extLst>
      <p:ext uri="{BB962C8B-B14F-4D97-AF65-F5344CB8AC3E}">
        <p14:creationId xmlns:p14="http://schemas.microsoft.com/office/powerpoint/2010/main" val="1668302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Siddharth</a:t>
            </a:r>
          </a:p>
        </p:txBody>
      </p:sp>
    </p:spTree>
    <p:extLst>
      <p:ext uri="{BB962C8B-B14F-4D97-AF65-F5344CB8AC3E}">
        <p14:creationId xmlns:p14="http://schemas.microsoft.com/office/powerpoint/2010/main" val="1695267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Appreciate the course and the professor</a:t>
            </a:r>
          </a:p>
          <a:p>
            <a:pPr marL="152400" indent="0">
              <a:buNone/>
            </a:pPr>
            <a:r>
              <a:rPr lang="zh-CN" altLang="en-US"/>
              <a:t> Familiarize yourself better with the data before running the model</a:t>
            </a:r>
            <a:endParaRPr lang="zh-CN"/>
          </a:p>
          <a:p>
            <a:pPr marL="152400" indent="0">
              <a:buNone/>
            </a:pPr>
            <a:r>
              <a:rPr lang="zh-CN" altLang="en-US"/>
              <a:t>Sometimes simple models could provide better results than the complex ones</a:t>
            </a:r>
          </a:p>
          <a:p>
            <a:pPr marL="152400" indent="0">
              <a:buNone/>
            </a:pPr>
            <a:r>
              <a:rPr lang="zh-CN" altLang="en-US"/>
              <a:t>Add more Hyperparameters does not improve the accuracy. Quality &gt; Quantity</a:t>
            </a:r>
          </a:p>
          <a:p>
            <a:pPr marL="152400" indent="0">
              <a:buNone/>
            </a:pPr>
            <a:r>
              <a:rPr lang="zh-CN" altLang="en-US"/>
              <a:t>There's not one best model, but there's one right for your dataset</a:t>
            </a:r>
          </a:p>
          <a:p>
            <a:pPr marL="152400" indent="0">
              <a:buNone/>
            </a:pPr>
            <a:endParaRPr lang="zh-CN" altLang="en-US"/>
          </a:p>
          <a:p>
            <a:pPr marL="152400" indent="0">
              <a:buNone/>
            </a:pPr>
            <a:r>
              <a:rPr lang="zh-CN"/>
              <a:t>Pipeline is a smart </a:t>
            </a:r>
            <a:r>
              <a:rPr lang="en-US" altLang="zh-CN"/>
              <a:t>t</a:t>
            </a:r>
            <a:r>
              <a:rPr lang="zh-CN"/>
              <a:t>ool </a:t>
            </a:r>
            <a:r>
              <a:rPr lang="en-US" altLang="zh-CN"/>
              <a:t>a</a:t>
            </a:r>
            <a:r>
              <a:rPr lang="zh-CN"/>
              <a:t>nd</a:t>
            </a:r>
            <a:r>
              <a:rPr lang="zh-CN" altLang="en-US"/>
              <a:t> </a:t>
            </a:r>
            <a:r>
              <a:rPr lang="en-US" altLang="en-US"/>
              <a:t>can</a:t>
            </a:r>
            <a:r>
              <a:rPr lang="zh-CN"/>
              <a:t> help automate machine learning workflows.</a:t>
            </a:r>
          </a:p>
          <a:p>
            <a:pPr marL="152400" indent="0">
              <a:buNone/>
            </a:pPr>
            <a:r>
              <a:rPr lang="en-US" altLang="zh-CN"/>
              <a:t>There</a:t>
            </a:r>
            <a:r>
              <a:rPr lang="zh-CN" altLang="en-US"/>
              <a:t> are many built - in visualization functions in the boost algorithm.</a:t>
            </a:r>
            <a:endParaRPr lang="zh-CN"/>
          </a:p>
          <a:p>
            <a:pPr marL="152400" indent="0">
              <a:buNone/>
            </a:pPr>
            <a:r>
              <a:rPr lang="zh-CN" altLang="en-US"/>
              <a:t>You must have some reasons to encode the categorical variables and select the most reasonalble one.</a:t>
            </a:r>
          </a:p>
          <a:p>
            <a:pPr marL="152400" indent="0">
              <a:buNone/>
            </a:pPr>
            <a:r>
              <a:rPr lang="zh-CN" altLang="en-US"/>
              <a:t>Find a baseline when you started.</a:t>
            </a:r>
          </a:p>
          <a:p>
            <a:pPr marL="15875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61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a338d93e1e_0_2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7" name="Google Shape;4227;ga338d93e1e_0_2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ga32e8039a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7" name="Google Shape;3187;ga32e8039a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gacfaf834a3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2" name="Google Shape;3132;gacfaf834a3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gacfaf834a3_0_24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3" name="Google Shape;3163;gacfaf834a3_0_24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CA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Nearly 50% of the people received seasonal flu vaccine; 20% of the people received H1N1 flu vaccine. we can stated that H1N1 has moderately imbalanced data (Confusion Matrix, F1 score needed)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CA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[Lightly touch on Sid’s attempt to tackle with the data imbalance]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en-CA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From the above figure we can conclude that a higher number of people have taken seasonal vaccine irrespective of sex but interesting to note there is a higher number of females who took both vaccines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en-CA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We are going to study with the respondents’ demographic characterises to suggest us government to take actions on different ppl.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Yashita</a:t>
            </a:r>
          </a:p>
        </p:txBody>
      </p:sp>
    </p:spTree>
    <p:extLst>
      <p:ext uri="{BB962C8B-B14F-4D97-AF65-F5344CB8AC3E}">
        <p14:creationId xmlns:p14="http://schemas.microsoft.com/office/powerpoint/2010/main" val="11213188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gacfaf834a3_0_24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3" name="Google Shape;3163;gacfaf834a3_0_24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CA" b="0" i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CA" b="0" i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9082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350" indent="-228600">
              <a:buAutoNum type="arabicPeriod"/>
            </a:pPr>
            <a:r>
              <a:rPr lang="en-CA"/>
              <a:t>Most respondents believe both h1n1 and seasonal flu vaccine are effective. However we can see more ppl have common sense that seasonal flu are effective compare h1n1.</a:t>
            </a:r>
          </a:p>
          <a:p>
            <a:pPr marL="387350" indent="-228600">
              <a:buAutoNum type="arabicPeriod"/>
            </a:pPr>
            <a:endParaRPr lang="en-CA"/>
          </a:p>
          <a:p>
            <a:pPr marL="387350" indent="-228600">
              <a:buAutoNum type="arabicPeriod"/>
            </a:pPr>
            <a:r>
              <a:rPr lang="en-CA"/>
              <a:t>Relationship between opinion and vaccination</a:t>
            </a:r>
          </a:p>
        </p:txBody>
      </p:sp>
    </p:spTree>
    <p:extLst>
      <p:ext uri="{BB962C8B-B14F-4D97-AF65-F5344CB8AC3E}">
        <p14:creationId xmlns:p14="http://schemas.microsoft.com/office/powerpoint/2010/main" val="1276156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ga32e8039ad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5" name="Google Shape;3465;ga32e8039ad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Siddharth/Talal</a:t>
            </a:r>
          </a:p>
        </p:txBody>
      </p:sp>
    </p:spTree>
    <p:extLst>
      <p:ext uri="{BB962C8B-B14F-4D97-AF65-F5344CB8AC3E}">
        <p14:creationId xmlns:p14="http://schemas.microsoft.com/office/powerpoint/2010/main" val="3499412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Question? These can only show the demographic but we need to find the possible factors or facts that can drive ppl to take or not take flu vaccine?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b="0" i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1. 65+ age group person has a higher count than 55-64 age group in number.35-44 year age group has the least count in given dataset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b="0" i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CA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2. People who own a house, 21.38% people are from 65+ year age group which represents a significant amount while 10.23% are from 18-34 years age group which is quite low in number. people who rent, 8.97% people belong from 18-34 years age group which is high in number while 3.31% people belong from 55-64 years (</a:t>
            </a:r>
            <a:r>
              <a:rPr lang="en-CA"/>
              <a:t>But this graph can tell why we took “Own” as 1 when we did data prepossessing)</a:t>
            </a:r>
            <a:endParaRPr lang="en-CA" b="0" i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/>
          </a:p>
          <a:p>
            <a:pPr marL="15875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1358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4" name="Google Shape;3804;gad778e9c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5" name="Google Shape;3805;gad778e9c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Change the report into table?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93908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ga32e8039ad_0_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9" name="Google Shape;3709;ga32e8039ad_0_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4" name="Google Shape;4174;ga338d93e1e_0_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5" name="Google Shape;4175;ga338d93e1e_0_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CA"/>
              <a:t>Need to replenish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High density area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Recommendations to US government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https://time.com/5951755/how-to-convince-people-to-get-vaccinated/</a:t>
            </a:r>
          </a:p>
        </p:txBody>
      </p:sp>
    </p:spTree>
    <p:extLst>
      <p:ext uri="{BB962C8B-B14F-4D97-AF65-F5344CB8AC3E}">
        <p14:creationId xmlns:p14="http://schemas.microsoft.com/office/powerpoint/2010/main" val="1802393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>
                <a:latin typeface="Calibri"/>
                <a:cs typeface="Calibri"/>
              </a:rPr>
              <a:t>Yashita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4380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Yashita</a:t>
            </a:r>
          </a:p>
        </p:txBody>
      </p:sp>
    </p:spTree>
    <p:extLst>
      <p:ext uri="{BB962C8B-B14F-4D97-AF65-F5344CB8AC3E}">
        <p14:creationId xmlns:p14="http://schemas.microsoft.com/office/powerpoint/2010/main" val="2773465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Yashita</a:t>
            </a:r>
          </a:p>
        </p:txBody>
      </p:sp>
    </p:spTree>
    <p:extLst>
      <p:ext uri="{BB962C8B-B14F-4D97-AF65-F5344CB8AC3E}">
        <p14:creationId xmlns:p14="http://schemas.microsoft.com/office/powerpoint/2010/main" val="3916589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Yashita</a:t>
            </a:r>
          </a:p>
        </p:txBody>
      </p:sp>
    </p:spTree>
    <p:extLst>
      <p:ext uri="{BB962C8B-B14F-4D97-AF65-F5344CB8AC3E}">
        <p14:creationId xmlns:p14="http://schemas.microsoft.com/office/powerpoint/2010/main" val="901382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gad45252cb5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0" name="Google Shape;3510;gad45252cb5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gacfaf834a3_0_24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1" name="Google Shape;3431;gacfaf834a3_0_24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43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74538" y="2044691"/>
            <a:ext cx="11856973" cy="3949123"/>
            <a:chOff x="-1895475" y="2684875"/>
            <a:chExt cx="9813750" cy="3268600"/>
          </a:xfrm>
        </p:grpSpPr>
        <p:sp>
          <p:nvSpPr>
            <p:cNvPr id="10" name="Google Shape;10;p2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8424000" y="3326100"/>
            <a:ext cx="365800" cy="1454000"/>
            <a:chOff x="6860300" y="2466325"/>
            <a:chExt cx="365800" cy="1454000"/>
          </a:xfrm>
        </p:grpSpPr>
        <p:sp>
          <p:nvSpPr>
            <p:cNvPr id="45" name="Google Shape;45;p2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98" name="Google Shape;98;p2"/>
          <p:cNvGrpSpPr/>
          <p:nvPr/>
        </p:nvGrpSpPr>
        <p:grpSpPr>
          <a:xfrm>
            <a:off x="1871175" y="300775"/>
            <a:ext cx="3325675" cy="12000"/>
            <a:chOff x="4016850" y="529025"/>
            <a:chExt cx="3325675" cy="12000"/>
          </a:xfrm>
        </p:grpSpPr>
        <p:sp>
          <p:nvSpPr>
            <p:cNvPr id="99" name="Google Shape;99;p2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130100" y="181009"/>
            <a:ext cx="8839635" cy="4877855"/>
            <a:chOff x="3723896" y="3186300"/>
            <a:chExt cx="3393204" cy="1872425"/>
          </a:xfrm>
        </p:grpSpPr>
        <p:sp>
          <p:nvSpPr>
            <p:cNvPr id="103" name="Google Shape;103;p2"/>
            <p:cNvSpPr/>
            <p:nvPr/>
          </p:nvSpPr>
          <p:spPr>
            <a:xfrm>
              <a:off x="4826575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033680" y="4229601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924710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513208" y="4909855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887645" y="326407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055078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2"/>
          <p:cNvSpPr txBox="1">
            <a:spLocks noGrp="1"/>
          </p:cNvSpPr>
          <p:nvPr>
            <p:ph type="ctrTitle"/>
          </p:nvPr>
        </p:nvSpPr>
        <p:spPr>
          <a:xfrm>
            <a:off x="720000" y="885175"/>
            <a:ext cx="3852000" cy="264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3" name="Google Shape;113;p2"/>
          <p:cNvSpPr txBox="1">
            <a:spLocks noGrp="1"/>
          </p:cNvSpPr>
          <p:nvPr>
            <p:ph type="subTitle" idx="1"/>
          </p:nvPr>
        </p:nvSpPr>
        <p:spPr>
          <a:xfrm>
            <a:off x="720000" y="3528450"/>
            <a:ext cx="3852000" cy="72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0" name="Google Shape;1730;p16"/>
          <p:cNvGrpSpPr/>
          <p:nvPr/>
        </p:nvGrpSpPr>
        <p:grpSpPr>
          <a:xfrm rot="10800000">
            <a:off x="-1043488" y="-142022"/>
            <a:ext cx="11856973" cy="3949123"/>
            <a:chOff x="-1895475" y="2684875"/>
            <a:chExt cx="9813750" cy="3268600"/>
          </a:xfrm>
        </p:grpSpPr>
        <p:sp>
          <p:nvSpPr>
            <p:cNvPr id="1731" name="Google Shape;1731;p16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6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6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6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6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6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6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6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6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6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6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6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6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6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6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6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6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6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6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6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6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6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6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6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6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6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6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6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6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6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6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6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6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6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5" name="Google Shape;1765;p16"/>
          <p:cNvGrpSpPr/>
          <p:nvPr/>
        </p:nvGrpSpPr>
        <p:grpSpPr>
          <a:xfrm>
            <a:off x="130100" y="304886"/>
            <a:ext cx="8839635" cy="4771800"/>
            <a:chOff x="3723896" y="3233851"/>
            <a:chExt cx="3393204" cy="1831715"/>
          </a:xfrm>
        </p:grpSpPr>
        <p:sp>
          <p:nvSpPr>
            <p:cNvPr id="1766" name="Google Shape;1766;p16"/>
            <p:cNvSpPr/>
            <p:nvPr/>
          </p:nvSpPr>
          <p:spPr>
            <a:xfrm>
              <a:off x="7049599" y="4978524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6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6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6"/>
            <p:cNvSpPr/>
            <p:nvPr/>
          </p:nvSpPr>
          <p:spPr>
            <a:xfrm>
              <a:off x="5638521" y="3233851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6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6"/>
            <p:cNvSpPr/>
            <p:nvPr/>
          </p:nvSpPr>
          <p:spPr>
            <a:xfrm>
              <a:off x="4267899" y="329332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6"/>
            <p:cNvSpPr/>
            <p:nvPr/>
          </p:nvSpPr>
          <p:spPr>
            <a:xfrm>
              <a:off x="4919805" y="3537303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16"/>
          <p:cNvGrpSpPr/>
          <p:nvPr/>
        </p:nvGrpSpPr>
        <p:grpSpPr>
          <a:xfrm>
            <a:off x="354200" y="540000"/>
            <a:ext cx="365800" cy="1454000"/>
            <a:chOff x="6860300" y="2466325"/>
            <a:chExt cx="365800" cy="1454000"/>
          </a:xfrm>
        </p:grpSpPr>
        <p:sp>
          <p:nvSpPr>
            <p:cNvPr id="1774" name="Google Shape;1774;p16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6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6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6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6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6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6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6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6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6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6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6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6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6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6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6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6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6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6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6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6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6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6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6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6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6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6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6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6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6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6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6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6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6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6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6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6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6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6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6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6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6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6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6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6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6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6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6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6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6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6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6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7" name="Google Shape;1827;p16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8" name="Google Shape;1828;p16"/>
          <p:cNvSpPr txBox="1">
            <a:spLocks noGrp="1"/>
          </p:cNvSpPr>
          <p:nvPr>
            <p:ph type="subTitle" idx="1"/>
          </p:nvPr>
        </p:nvSpPr>
        <p:spPr>
          <a:xfrm>
            <a:off x="720000" y="3178125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29" name="Google Shape;1829;p16"/>
          <p:cNvSpPr txBox="1">
            <a:spLocks noGrp="1"/>
          </p:cNvSpPr>
          <p:nvPr>
            <p:ph type="subTitle" idx="2"/>
          </p:nvPr>
        </p:nvSpPr>
        <p:spPr>
          <a:xfrm>
            <a:off x="720000" y="3581025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0" name="Google Shape;1830;p16"/>
          <p:cNvSpPr txBox="1">
            <a:spLocks noGrp="1"/>
          </p:cNvSpPr>
          <p:nvPr>
            <p:ph type="subTitle" idx="3"/>
          </p:nvPr>
        </p:nvSpPr>
        <p:spPr>
          <a:xfrm>
            <a:off x="3572850" y="3178125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31" name="Google Shape;1831;p16"/>
          <p:cNvSpPr txBox="1">
            <a:spLocks noGrp="1"/>
          </p:cNvSpPr>
          <p:nvPr>
            <p:ph type="subTitle" idx="4"/>
          </p:nvPr>
        </p:nvSpPr>
        <p:spPr>
          <a:xfrm>
            <a:off x="3572850" y="3581025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16"/>
          <p:cNvSpPr txBox="1">
            <a:spLocks noGrp="1"/>
          </p:cNvSpPr>
          <p:nvPr>
            <p:ph type="subTitle" idx="5"/>
          </p:nvPr>
        </p:nvSpPr>
        <p:spPr>
          <a:xfrm>
            <a:off x="6425700" y="3178125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33" name="Google Shape;1833;p16"/>
          <p:cNvSpPr txBox="1">
            <a:spLocks noGrp="1"/>
          </p:cNvSpPr>
          <p:nvPr>
            <p:ph type="subTitle" idx="6"/>
          </p:nvPr>
        </p:nvSpPr>
        <p:spPr>
          <a:xfrm>
            <a:off x="6425700" y="3581025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18"/>
          <p:cNvGrpSpPr/>
          <p:nvPr/>
        </p:nvGrpSpPr>
        <p:grpSpPr>
          <a:xfrm rot="10800000" flipH="1">
            <a:off x="-1679463" y="56716"/>
            <a:ext cx="11856973" cy="3949123"/>
            <a:chOff x="-1895475" y="2684875"/>
            <a:chExt cx="9813750" cy="3268600"/>
          </a:xfrm>
        </p:grpSpPr>
        <p:sp>
          <p:nvSpPr>
            <p:cNvPr id="1980" name="Google Shape;1980;p18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8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8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8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8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8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8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8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8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8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8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8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8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8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8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8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8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8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8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8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8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8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8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8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8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8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8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8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8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8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8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8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8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8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18"/>
          <p:cNvGrpSpPr/>
          <p:nvPr/>
        </p:nvGrpSpPr>
        <p:grpSpPr>
          <a:xfrm>
            <a:off x="130100" y="231222"/>
            <a:ext cx="8839635" cy="4845464"/>
            <a:chOff x="3723896" y="3205574"/>
            <a:chExt cx="3393204" cy="1859992"/>
          </a:xfrm>
        </p:grpSpPr>
        <p:sp>
          <p:nvSpPr>
            <p:cNvPr id="2015" name="Google Shape;2015;p18"/>
            <p:cNvSpPr/>
            <p:nvPr/>
          </p:nvSpPr>
          <p:spPr>
            <a:xfrm>
              <a:off x="6727846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8"/>
            <p:cNvSpPr/>
            <p:nvPr/>
          </p:nvSpPr>
          <p:spPr>
            <a:xfrm>
              <a:off x="4103159" y="4902359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8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8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8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8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8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2" name="Google Shape;2022;p18"/>
          <p:cNvGrpSpPr/>
          <p:nvPr/>
        </p:nvGrpSpPr>
        <p:grpSpPr>
          <a:xfrm rot="5400000">
            <a:off x="216204" y="1071934"/>
            <a:ext cx="775202" cy="232405"/>
            <a:chOff x="8333950" y="1178400"/>
            <a:chExt cx="521600" cy="156375"/>
          </a:xfrm>
        </p:grpSpPr>
        <p:sp>
          <p:nvSpPr>
            <p:cNvPr id="2023" name="Google Shape;2023;p18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8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8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8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8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8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8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8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8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8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8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8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8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8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8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8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8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8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8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8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8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8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8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8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8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8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8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8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8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8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8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8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8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8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8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8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8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8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8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8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8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8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8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8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8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8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8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8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8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8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8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8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8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8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8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8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8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8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8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8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8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8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8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8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8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8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8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8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8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8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8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8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8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8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8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8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8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8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8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8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8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8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8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8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7" name="Google Shape;2107;p18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08" name="Google Shape;2108;p18"/>
          <p:cNvSpPr txBox="1">
            <a:spLocks noGrp="1"/>
          </p:cNvSpPr>
          <p:nvPr>
            <p:ph type="subTitle" idx="1"/>
          </p:nvPr>
        </p:nvSpPr>
        <p:spPr>
          <a:xfrm>
            <a:off x="1603800" y="3525305"/>
            <a:ext cx="21327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09" name="Google Shape;2109;p18"/>
          <p:cNvSpPr txBox="1">
            <a:spLocks noGrp="1"/>
          </p:cNvSpPr>
          <p:nvPr>
            <p:ph type="subTitle" idx="2"/>
          </p:nvPr>
        </p:nvSpPr>
        <p:spPr>
          <a:xfrm>
            <a:off x="1603800" y="3945003"/>
            <a:ext cx="2132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0" name="Google Shape;2110;p18"/>
          <p:cNvSpPr txBox="1">
            <a:spLocks noGrp="1"/>
          </p:cNvSpPr>
          <p:nvPr>
            <p:ph type="subTitle" idx="3"/>
          </p:nvPr>
        </p:nvSpPr>
        <p:spPr>
          <a:xfrm>
            <a:off x="6291300" y="3525305"/>
            <a:ext cx="21327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11" name="Google Shape;2111;p18"/>
          <p:cNvSpPr txBox="1">
            <a:spLocks noGrp="1"/>
          </p:cNvSpPr>
          <p:nvPr>
            <p:ph type="subTitle" idx="4"/>
          </p:nvPr>
        </p:nvSpPr>
        <p:spPr>
          <a:xfrm>
            <a:off x="6291300" y="3945003"/>
            <a:ext cx="2132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2" name="Google Shape;2112;p18"/>
          <p:cNvSpPr txBox="1">
            <a:spLocks noGrp="1"/>
          </p:cNvSpPr>
          <p:nvPr>
            <p:ph type="subTitle" idx="5"/>
          </p:nvPr>
        </p:nvSpPr>
        <p:spPr>
          <a:xfrm>
            <a:off x="1603800" y="1762075"/>
            <a:ext cx="21327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13" name="Google Shape;2113;p18"/>
          <p:cNvSpPr txBox="1">
            <a:spLocks noGrp="1"/>
          </p:cNvSpPr>
          <p:nvPr>
            <p:ph type="subTitle" idx="6"/>
          </p:nvPr>
        </p:nvSpPr>
        <p:spPr>
          <a:xfrm>
            <a:off x="1603800" y="2181698"/>
            <a:ext cx="2132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4" name="Google Shape;2114;p18"/>
          <p:cNvSpPr txBox="1">
            <a:spLocks noGrp="1"/>
          </p:cNvSpPr>
          <p:nvPr>
            <p:ph type="subTitle" idx="7"/>
          </p:nvPr>
        </p:nvSpPr>
        <p:spPr>
          <a:xfrm>
            <a:off x="6291300" y="1762075"/>
            <a:ext cx="21327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15" name="Google Shape;2115;p18"/>
          <p:cNvSpPr txBox="1">
            <a:spLocks noGrp="1"/>
          </p:cNvSpPr>
          <p:nvPr>
            <p:ph type="subTitle" idx="8"/>
          </p:nvPr>
        </p:nvSpPr>
        <p:spPr>
          <a:xfrm>
            <a:off x="6291300" y="2181698"/>
            <a:ext cx="2132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7"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7" name="Google Shape;2227;p20"/>
          <p:cNvGrpSpPr/>
          <p:nvPr/>
        </p:nvGrpSpPr>
        <p:grpSpPr>
          <a:xfrm>
            <a:off x="-1974538" y="1194366"/>
            <a:ext cx="11856973" cy="3949123"/>
            <a:chOff x="-1895475" y="2684875"/>
            <a:chExt cx="9813750" cy="3268600"/>
          </a:xfrm>
        </p:grpSpPr>
        <p:sp>
          <p:nvSpPr>
            <p:cNvPr id="2228" name="Google Shape;2228;p20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0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0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0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0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0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0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0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0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0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0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0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0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0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0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0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0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0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0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0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0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0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0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0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0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0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0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0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0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0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0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0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0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0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2" name="Google Shape;2262;p20"/>
          <p:cNvGrpSpPr/>
          <p:nvPr/>
        </p:nvGrpSpPr>
        <p:grpSpPr>
          <a:xfrm>
            <a:off x="130100" y="231222"/>
            <a:ext cx="8839635" cy="4845464"/>
            <a:chOff x="3723896" y="3205574"/>
            <a:chExt cx="3393204" cy="1859992"/>
          </a:xfrm>
        </p:grpSpPr>
        <p:sp>
          <p:nvSpPr>
            <p:cNvPr id="2263" name="Google Shape;2263;p20"/>
            <p:cNvSpPr/>
            <p:nvPr/>
          </p:nvSpPr>
          <p:spPr>
            <a:xfrm>
              <a:off x="6903348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0"/>
            <p:cNvSpPr/>
            <p:nvPr/>
          </p:nvSpPr>
          <p:spPr>
            <a:xfrm>
              <a:off x="4103159" y="4902359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0"/>
            <p:cNvSpPr/>
            <p:nvPr/>
          </p:nvSpPr>
          <p:spPr>
            <a:xfrm>
              <a:off x="465596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0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0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0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0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0" name="Google Shape;2270;p20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userDrawn="1">
  <p:cSld name="CUSTOM_11"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0" name="Google Shape;2820;p25"/>
          <p:cNvGrpSpPr/>
          <p:nvPr/>
        </p:nvGrpSpPr>
        <p:grpSpPr>
          <a:xfrm flipH="1">
            <a:off x="-373663" y="2044691"/>
            <a:ext cx="11856973" cy="3949123"/>
            <a:chOff x="-1895475" y="2684875"/>
            <a:chExt cx="9813750" cy="3268600"/>
          </a:xfrm>
        </p:grpSpPr>
        <p:sp>
          <p:nvSpPr>
            <p:cNvPr id="2821" name="Google Shape;2821;p25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5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5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5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5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5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5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5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5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5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5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5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5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5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5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5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5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5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5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5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5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5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5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5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5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5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5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5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5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5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5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5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5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5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5" name="Google Shape;2855;p25"/>
          <p:cNvGrpSpPr/>
          <p:nvPr/>
        </p:nvGrpSpPr>
        <p:grpSpPr>
          <a:xfrm flipH="1">
            <a:off x="719996" y="3326100"/>
            <a:ext cx="365800" cy="1454000"/>
            <a:chOff x="6860300" y="2466325"/>
            <a:chExt cx="365800" cy="1454000"/>
          </a:xfrm>
        </p:grpSpPr>
        <p:sp>
          <p:nvSpPr>
            <p:cNvPr id="2856" name="Google Shape;2856;p25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57" name="Google Shape;2857;p25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58" name="Google Shape;2858;p25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59" name="Google Shape;2859;p25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0" name="Google Shape;2860;p25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1" name="Google Shape;2861;p25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2" name="Google Shape;2862;p25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3" name="Google Shape;2863;p25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4" name="Google Shape;2864;p25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5" name="Google Shape;2865;p25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6" name="Google Shape;2866;p25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7" name="Google Shape;2867;p25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8" name="Google Shape;2868;p25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9" name="Google Shape;2869;p25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0" name="Google Shape;2870;p25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1" name="Google Shape;2871;p25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2" name="Google Shape;2872;p25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3" name="Google Shape;2873;p25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4" name="Google Shape;2874;p25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5" name="Google Shape;2875;p25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6" name="Google Shape;2876;p25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7" name="Google Shape;2877;p25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8" name="Google Shape;2878;p25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9" name="Google Shape;2879;p25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0" name="Google Shape;2880;p25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1" name="Google Shape;2881;p25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2" name="Google Shape;2882;p25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3" name="Google Shape;2883;p25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4" name="Google Shape;2884;p25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5" name="Google Shape;2885;p25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6" name="Google Shape;2886;p25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7" name="Google Shape;2887;p25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8" name="Google Shape;2888;p25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9" name="Google Shape;2889;p25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0" name="Google Shape;2890;p25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1" name="Google Shape;2891;p25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2" name="Google Shape;2892;p25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3" name="Google Shape;2893;p25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4" name="Google Shape;2894;p25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5" name="Google Shape;2895;p25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6" name="Google Shape;2896;p25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7" name="Google Shape;2897;p25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8" name="Google Shape;2898;p25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9" name="Google Shape;2899;p25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0" name="Google Shape;2900;p25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1" name="Google Shape;2901;p25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2" name="Google Shape;2902;p25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3" name="Google Shape;2903;p25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4" name="Google Shape;2904;p25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5" name="Google Shape;2905;p25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6" name="Google Shape;2906;p25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7" name="Google Shape;2907;p25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8" name="Google Shape;2908;p25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909" name="Google Shape;2909;p25"/>
          <p:cNvGrpSpPr/>
          <p:nvPr/>
        </p:nvGrpSpPr>
        <p:grpSpPr>
          <a:xfrm flipH="1">
            <a:off x="227061" y="181009"/>
            <a:ext cx="8839635" cy="4877855"/>
            <a:chOff x="3723896" y="3186300"/>
            <a:chExt cx="3393204" cy="1872425"/>
          </a:xfrm>
        </p:grpSpPr>
        <p:sp>
          <p:nvSpPr>
            <p:cNvPr id="2910" name="Google Shape;2910;p25"/>
            <p:cNvSpPr/>
            <p:nvPr/>
          </p:nvSpPr>
          <p:spPr>
            <a:xfrm>
              <a:off x="4826575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5"/>
            <p:cNvSpPr/>
            <p:nvPr/>
          </p:nvSpPr>
          <p:spPr>
            <a:xfrm>
              <a:off x="6033680" y="4229601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5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5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25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5"/>
            <p:cNvSpPr/>
            <p:nvPr/>
          </p:nvSpPr>
          <p:spPr>
            <a:xfrm>
              <a:off x="6513208" y="4909855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5"/>
            <p:cNvSpPr/>
            <p:nvPr/>
          </p:nvSpPr>
          <p:spPr>
            <a:xfrm>
              <a:off x="3887645" y="326407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5"/>
            <p:cNvSpPr/>
            <p:nvPr/>
          </p:nvSpPr>
          <p:spPr>
            <a:xfrm>
              <a:off x="7055078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8" name="Google Shape;2918;p25"/>
          <p:cNvSpPr txBox="1">
            <a:spLocks noGrp="1"/>
          </p:cNvSpPr>
          <p:nvPr>
            <p:ph type="title"/>
          </p:nvPr>
        </p:nvSpPr>
        <p:spPr>
          <a:xfrm>
            <a:off x="4572000" y="418525"/>
            <a:ext cx="3852000" cy="9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20" name="Google Shape;2920;p25"/>
          <p:cNvSpPr txBox="1">
            <a:spLocks noGrp="1"/>
          </p:cNvSpPr>
          <p:nvPr>
            <p:ph type="subTitle" idx="2"/>
          </p:nvPr>
        </p:nvSpPr>
        <p:spPr>
          <a:xfrm>
            <a:off x="5153556" y="3528361"/>
            <a:ext cx="32760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3" name="Google Shape;2923;p26"/>
          <p:cNvGrpSpPr/>
          <p:nvPr/>
        </p:nvGrpSpPr>
        <p:grpSpPr>
          <a:xfrm rot="10800000">
            <a:off x="-1043488" y="2202143"/>
            <a:ext cx="11856973" cy="3949123"/>
            <a:chOff x="-1895475" y="2684875"/>
            <a:chExt cx="9813750" cy="3268600"/>
          </a:xfrm>
        </p:grpSpPr>
        <p:sp>
          <p:nvSpPr>
            <p:cNvPr id="2924" name="Google Shape;2924;p26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26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26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26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26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26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26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26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26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26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26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26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26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26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26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26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26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26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26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26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6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6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6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6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6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6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6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6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6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6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6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6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6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6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26"/>
          <p:cNvGrpSpPr/>
          <p:nvPr/>
        </p:nvGrpSpPr>
        <p:grpSpPr>
          <a:xfrm>
            <a:off x="5098325" y="300775"/>
            <a:ext cx="3325675" cy="12000"/>
            <a:chOff x="4016850" y="529025"/>
            <a:chExt cx="3325675" cy="12000"/>
          </a:xfrm>
        </p:grpSpPr>
        <p:sp>
          <p:nvSpPr>
            <p:cNvPr id="2959" name="Google Shape;2959;p26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6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6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2" name="Google Shape;2962;p26"/>
          <p:cNvGrpSpPr/>
          <p:nvPr/>
        </p:nvGrpSpPr>
        <p:grpSpPr>
          <a:xfrm>
            <a:off x="130100" y="181009"/>
            <a:ext cx="8839635" cy="4858789"/>
            <a:chOff x="3723896" y="3186300"/>
            <a:chExt cx="3393204" cy="1865107"/>
          </a:xfrm>
        </p:grpSpPr>
        <p:sp>
          <p:nvSpPr>
            <p:cNvPr id="2963" name="Google Shape;2963;p26"/>
            <p:cNvSpPr/>
            <p:nvPr/>
          </p:nvSpPr>
          <p:spPr>
            <a:xfrm>
              <a:off x="7049599" y="4656771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6"/>
            <p:cNvSpPr/>
            <p:nvPr/>
          </p:nvSpPr>
          <p:spPr>
            <a:xfrm>
              <a:off x="5097670" y="5019360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6"/>
            <p:cNvSpPr/>
            <p:nvPr/>
          </p:nvSpPr>
          <p:spPr>
            <a:xfrm>
              <a:off x="3924710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6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6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6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6"/>
            <p:cNvSpPr/>
            <p:nvPr/>
          </p:nvSpPr>
          <p:spPr>
            <a:xfrm>
              <a:off x="6542459" y="5026856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6"/>
            <p:cNvSpPr/>
            <p:nvPr/>
          </p:nvSpPr>
          <p:spPr>
            <a:xfrm>
              <a:off x="4648153" y="3732080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6"/>
            <p:cNvSpPr/>
            <p:nvPr/>
          </p:nvSpPr>
          <p:spPr>
            <a:xfrm>
              <a:off x="4802803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spTree>
      <p:nvGrpSpPr>
        <p:cNvPr id="1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3" name="Google Shape;2973;p27"/>
          <p:cNvGrpSpPr/>
          <p:nvPr/>
        </p:nvGrpSpPr>
        <p:grpSpPr>
          <a:xfrm rot="10800000" flipH="1">
            <a:off x="-1780963" y="-19484"/>
            <a:ext cx="11856973" cy="3949123"/>
            <a:chOff x="-1895475" y="2684875"/>
            <a:chExt cx="9813750" cy="3268600"/>
          </a:xfrm>
        </p:grpSpPr>
        <p:sp>
          <p:nvSpPr>
            <p:cNvPr id="2974" name="Google Shape;2974;p27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7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7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7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7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7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7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7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7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7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7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7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7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7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7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7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7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7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7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7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7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7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7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7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7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7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7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7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7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7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7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7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7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7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8" name="Google Shape;3008;p27"/>
          <p:cNvGrpSpPr/>
          <p:nvPr/>
        </p:nvGrpSpPr>
        <p:grpSpPr>
          <a:xfrm flipH="1">
            <a:off x="399205" y="155022"/>
            <a:ext cx="8576082" cy="4845464"/>
            <a:chOff x="3490760" y="3205574"/>
            <a:chExt cx="3292036" cy="1859992"/>
          </a:xfrm>
        </p:grpSpPr>
        <p:sp>
          <p:nvSpPr>
            <p:cNvPr id="3009" name="Google Shape;3009;p27"/>
            <p:cNvSpPr/>
            <p:nvPr/>
          </p:nvSpPr>
          <p:spPr>
            <a:xfrm>
              <a:off x="6757096" y="4569020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7"/>
            <p:cNvSpPr/>
            <p:nvPr/>
          </p:nvSpPr>
          <p:spPr>
            <a:xfrm>
              <a:off x="5068420" y="3439843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7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7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7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7"/>
            <p:cNvSpPr/>
            <p:nvPr/>
          </p:nvSpPr>
          <p:spPr>
            <a:xfrm>
              <a:off x="3490760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7"/>
            <p:cNvSpPr/>
            <p:nvPr/>
          </p:nvSpPr>
          <p:spPr>
            <a:xfrm>
              <a:off x="5460197" y="4061596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7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7" name="Google Shape;3017;p27"/>
          <p:cNvGrpSpPr/>
          <p:nvPr/>
        </p:nvGrpSpPr>
        <p:grpSpPr>
          <a:xfrm>
            <a:off x="719858" y="4603480"/>
            <a:ext cx="862570" cy="258597"/>
            <a:chOff x="8333950" y="1178400"/>
            <a:chExt cx="521600" cy="156375"/>
          </a:xfrm>
        </p:grpSpPr>
        <p:sp>
          <p:nvSpPr>
            <p:cNvPr id="3018" name="Google Shape;3018;p27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7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7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7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7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7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7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7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7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7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7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7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7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7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7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7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7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7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7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7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7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7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7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7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7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7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7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7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7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7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7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7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7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7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7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7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7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7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7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7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7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7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7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7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7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7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7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7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7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7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7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7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7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7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7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7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7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7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7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7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7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7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7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7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7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7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7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7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7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7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7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7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7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7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7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7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7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7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7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7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7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7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7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7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24"/>
          <p:cNvGrpSpPr/>
          <p:nvPr/>
        </p:nvGrpSpPr>
        <p:grpSpPr>
          <a:xfrm rot="10800000" flipH="1">
            <a:off x="-1679463" y="718253"/>
            <a:ext cx="11856973" cy="3949123"/>
            <a:chOff x="-1895475" y="2684875"/>
            <a:chExt cx="9813750" cy="3268600"/>
          </a:xfrm>
        </p:grpSpPr>
        <p:sp>
          <p:nvSpPr>
            <p:cNvPr id="2721" name="Google Shape;2721;p24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4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4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4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4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4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4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4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4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4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4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4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4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4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4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4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4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4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4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4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4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4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4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24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4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4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4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4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4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4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4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4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4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4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7" name="Google Shape;2817;p24"/>
          <p:cNvSpPr txBox="1">
            <a:spLocks noGrp="1"/>
          </p:cNvSpPr>
          <p:nvPr>
            <p:ph type="title"/>
          </p:nvPr>
        </p:nvSpPr>
        <p:spPr>
          <a:xfrm>
            <a:off x="4908713" y="1203450"/>
            <a:ext cx="2526000" cy="17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18" name="Google Shape;2818;p24"/>
          <p:cNvSpPr txBox="1">
            <a:spLocks noGrp="1"/>
          </p:cNvSpPr>
          <p:nvPr>
            <p:ph type="subTitle" idx="1"/>
          </p:nvPr>
        </p:nvSpPr>
        <p:spPr>
          <a:xfrm>
            <a:off x="4908713" y="2950950"/>
            <a:ext cx="3147000" cy="9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2192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3"/>
          <p:cNvGrpSpPr/>
          <p:nvPr/>
        </p:nvGrpSpPr>
        <p:grpSpPr>
          <a:xfrm rot="10800000">
            <a:off x="-1043488" y="2202143"/>
            <a:ext cx="11856973" cy="3949123"/>
            <a:chOff x="-1895475" y="2684875"/>
            <a:chExt cx="9813750" cy="3268600"/>
          </a:xfrm>
        </p:grpSpPr>
        <p:sp>
          <p:nvSpPr>
            <p:cNvPr id="116" name="Google Shape;116;p3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3"/>
          <p:cNvGrpSpPr/>
          <p:nvPr/>
        </p:nvGrpSpPr>
        <p:grpSpPr>
          <a:xfrm>
            <a:off x="380450" y="3097413"/>
            <a:ext cx="2870775" cy="1500388"/>
            <a:chOff x="380450" y="3097413"/>
            <a:chExt cx="2870775" cy="1500388"/>
          </a:xfrm>
        </p:grpSpPr>
        <p:grpSp>
          <p:nvGrpSpPr>
            <p:cNvPr id="151" name="Google Shape;151;p3"/>
            <p:cNvGrpSpPr/>
            <p:nvPr/>
          </p:nvGrpSpPr>
          <p:grpSpPr>
            <a:xfrm flipH="1">
              <a:off x="1003325" y="3435363"/>
              <a:ext cx="2247900" cy="1162438"/>
              <a:chOff x="6722300" y="92425"/>
              <a:chExt cx="2247900" cy="1162438"/>
            </a:xfrm>
          </p:grpSpPr>
          <p:sp>
            <p:nvSpPr>
              <p:cNvPr id="152" name="Google Shape;152;p3"/>
              <p:cNvSpPr/>
              <p:nvPr/>
            </p:nvSpPr>
            <p:spPr>
              <a:xfrm>
                <a:off x="7710875" y="1033700"/>
                <a:ext cx="78000" cy="7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6813525" y="924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7782100" y="15757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7408100" y="75945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8331550" y="5352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8931800" y="69530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722300" y="1000163"/>
                <a:ext cx="254700" cy="254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" name="Google Shape;159;p3"/>
            <p:cNvSpPr/>
            <p:nvPr/>
          </p:nvSpPr>
          <p:spPr>
            <a:xfrm flipH="1">
              <a:off x="380450" y="3576550"/>
              <a:ext cx="254700" cy="25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 flipH="1">
              <a:off x="1802425" y="3097413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3"/>
          <p:cNvSpPr/>
          <p:nvPr/>
        </p:nvSpPr>
        <p:spPr>
          <a:xfrm rot="10800000" flipH="1">
            <a:off x="-686835" y="-945144"/>
            <a:ext cx="1971290" cy="1972032"/>
          </a:xfrm>
          <a:custGeom>
            <a:avLst/>
            <a:gdLst/>
            <a:ahLst/>
            <a:cxnLst/>
            <a:rect l="l" t="t" r="r" b="b"/>
            <a:pathLst>
              <a:path w="61059" h="61082" extrusionOk="0">
                <a:moveTo>
                  <a:pt x="30541" y="1"/>
                </a:moveTo>
                <a:cubicBezTo>
                  <a:pt x="13673" y="1"/>
                  <a:pt x="1" y="13673"/>
                  <a:pt x="1" y="30541"/>
                </a:cubicBezTo>
                <a:cubicBezTo>
                  <a:pt x="1" y="47409"/>
                  <a:pt x="13673" y="61081"/>
                  <a:pt x="30541" y="61081"/>
                </a:cubicBezTo>
                <a:cubicBezTo>
                  <a:pt x="47386" y="61081"/>
                  <a:pt x="61058" y="47409"/>
                  <a:pt x="61058" y="30541"/>
                </a:cubicBezTo>
                <a:cubicBezTo>
                  <a:pt x="61058" y="13673"/>
                  <a:pt x="47386" y="1"/>
                  <a:pt x="305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3"/>
          <p:cNvGrpSpPr/>
          <p:nvPr/>
        </p:nvGrpSpPr>
        <p:grpSpPr>
          <a:xfrm>
            <a:off x="719989" y="349919"/>
            <a:ext cx="1194822" cy="399922"/>
            <a:chOff x="8432675" y="2101675"/>
            <a:chExt cx="567800" cy="190050"/>
          </a:xfrm>
        </p:grpSpPr>
        <p:sp>
          <p:nvSpPr>
            <p:cNvPr id="163" name="Google Shape;163;p3"/>
            <p:cNvSpPr/>
            <p:nvPr/>
          </p:nvSpPr>
          <p:spPr>
            <a:xfrm>
              <a:off x="8551950" y="21113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14" y="123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8561650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8571350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8581625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8591325" y="2108525"/>
              <a:ext cx="3450" cy="35425"/>
            </a:xfrm>
            <a:custGeom>
              <a:avLst/>
              <a:gdLst/>
              <a:ahLst/>
              <a:cxnLst/>
              <a:rect l="l" t="t" r="r" b="b"/>
              <a:pathLst>
                <a:path w="138" h="1417" extrusionOk="0">
                  <a:moveTo>
                    <a:pt x="0" y="1"/>
                  </a:moveTo>
                  <a:lnTo>
                    <a:pt x="0" y="1416"/>
                  </a:lnTo>
                  <a:lnTo>
                    <a:pt x="137" y="1416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860157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8611300" y="210852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8621550" y="2115950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15" y="91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86312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4" y="1370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8640950" y="2113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651225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660925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8671200" y="21113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15" y="123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680900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690600" y="2108525"/>
              <a:ext cx="3450" cy="35425"/>
            </a:xfrm>
            <a:custGeom>
              <a:avLst/>
              <a:gdLst/>
              <a:ahLst/>
              <a:cxnLst/>
              <a:rect l="l" t="t" r="r" b="b"/>
              <a:pathLst>
                <a:path w="138" h="1417" extrusionOk="0">
                  <a:moveTo>
                    <a:pt x="1" y="1"/>
                  </a:moveTo>
                  <a:lnTo>
                    <a:pt x="1" y="1416"/>
                  </a:lnTo>
                  <a:lnTo>
                    <a:pt x="138" y="1416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870087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710575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720850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87305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740825" y="2113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14" y="10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754525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764225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774500" y="21113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14" y="123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784200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793900" y="2108525"/>
              <a:ext cx="3450" cy="35425"/>
            </a:xfrm>
            <a:custGeom>
              <a:avLst/>
              <a:gdLst/>
              <a:ahLst/>
              <a:cxnLst/>
              <a:rect l="l" t="t" r="r" b="b"/>
              <a:pathLst>
                <a:path w="138" h="1417" extrusionOk="0">
                  <a:moveTo>
                    <a:pt x="0" y="1"/>
                  </a:moveTo>
                  <a:lnTo>
                    <a:pt x="0" y="1416"/>
                  </a:lnTo>
                  <a:lnTo>
                    <a:pt x="137" y="1416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8804150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88138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4" y="1370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882412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8833825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8844100" y="2113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15" y="1027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8853800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8863500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8873775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8883475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8893750" y="2108525"/>
              <a:ext cx="2875" cy="35425"/>
            </a:xfrm>
            <a:custGeom>
              <a:avLst/>
              <a:gdLst/>
              <a:ahLst/>
              <a:cxnLst/>
              <a:rect l="l" t="t" r="r" b="b"/>
              <a:pathLst>
                <a:path w="115" h="1417" extrusionOk="0">
                  <a:moveTo>
                    <a:pt x="1" y="1"/>
                  </a:moveTo>
                  <a:lnTo>
                    <a:pt x="1" y="1416"/>
                  </a:lnTo>
                  <a:lnTo>
                    <a:pt x="115" y="1416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8903450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89131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892342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8933125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8943400" y="2113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8605575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8615275" y="21484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8625550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8635250" y="21484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8645525" y="2155900"/>
              <a:ext cx="2875" cy="34825"/>
            </a:xfrm>
            <a:custGeom>
              <a:avLst/>
              <a:gdLst/>
              <a:ahLst/>
              <a:cxnLst/>
              <a:rect l="l" t="t" r="r" b="b"/>
              <a:pathLst>
                <a:path w="115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15" y="139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8655225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8664925" y="215532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675200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684900" y="215532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695175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37" y="102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704875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15150" y="2148475"/>
              <a:ext cx="4000" cy="46825"/>
            </a:xfrm>
            <a:custGeom>
              <a:avLst/>
              <a:gdLst/>
              <a:ahLst/>
              <a:cxnLst/>
              <a:rect l="l" t="t" r="r" b="b"/>
              <a:pathLst>
                <a:path w="160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724850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734550" y="21484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744825" y="215590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754525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764800" y="2155325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8774500" y="2162750"/>
              <a:ext cx="3425" cy="22850"/>
            </a:xfrm>
            <a:custGeom>
              <a:avLst/>
              <a:gdLst/>
              <a:ahLst/>
              <a:cxnLst/>
              <a:rect l="l" t="t" r="r" b="b"/>
              <a:pathLst>
                <a:path w="137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8784200" y="215532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8794450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38" y="1028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8888050" y="2155325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8897750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37" y="102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8907450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8917725" y="21484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8927425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8937700" y="2148475"/>
              <a:ext cx="4000" cy="46825"/>
            </a:xfrm>
            <a:custGeom>
              <a:avLst/>
              <a:gdLst/>
              <a:ahLst/>
              <a:cxnLst/>
              <a:rect l="l" t="t" r="r" b="b"/>
              <a:pathLst>
                <a:path w="160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8947400" y="215590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8957100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8967375" y="215532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8977075" y="2162750"/>
              <a:ext cx="3425" cy="22850"/>
            </a:xfrm>
            <a:custGeom>
              <a:avLst/>
              <a:gdLst/>
              <a:ahLst/>
              <a:cxnLst/>
              <a:rect l="l" t="t" r="r" b="b"/>
              <a:pathLst>
                <a:path w="137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8987325" y="2155325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8997025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38" y="1028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8432675" y="2208400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8442375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845207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8462350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8472050" y="22055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2"/>
                  </a:lnTo>
                  <a:lnTo>
                    <a:pt x="138" y="139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848232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8492025" y="220497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8502300" y="2212400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8512000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8521700" y="2210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37" y="102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853197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8541675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8551950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8561650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8571925" y="2205550"/>
              <a:ext cx="2875" cy="34825"/>
            </a:xfrm>
            <a:custGeom>
              <a:avLst/>
              <a:gdLst/>
              <a:ahLst/>
              <a:cxnLst/>
              <a:rect l="l" t="t" r="r" b="b"/>
              <a:pathLst>
                <a:path w="115" h="1393" extrusionOk="0">
                  <a:moveTo>
                    <a:pt x="0" y="0"/>
                  </a:moveTo>
                  <a:lnTo>
                    <a:pt x="0" y="1392"/>
                  </a:lnTo>
                  <a:lnTo>
                    <a:pt x="114" y="1392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858162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8591325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860157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8611300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8621550" y="2210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15" y="1028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8635250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8644950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865522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8664925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8675200" y="2205550"/>
              <a:ext cx="2875" cy="34825"/>
            </a:xfrm>
            <a:custGeom>
              <a:avLst/>
              <a:gdLst/>
              <a:ahLst/>
              <a:cxnLst/>
              <a:rect l="l" t="t" r="r" b="b"/>
              <a:pathLst>
                <a:path w="115" h="1393" extrusionOk="0">
                  <a:moveTo>
                    <a:pt x="0" y="0"/>
                  </a:moveTo>
                  <a:lnTo>
                    <a:pt x="0" y="1392"/>
                  </a:lnTo>
                  <a:lnTo>
                    <a:pt x="115" y="139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8684900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8694600" y="220497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870487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8714575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8724850" y="2210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14" y="1028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8734550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8744250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875452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8764225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8774500" y="2205550"/>
              <a:ext cx="3425" cy="34825"/>
            </a:xfrm>
            <a:custGeom>
              <a:avLst/>
              <a:gdLst/>
              <a:ahLst/>
              <a:cxnLst/>
              <a:rect l="l" t="t" r="r" b="b"/>
              <a:pathLst>
                <a:path w="137" h="1393" extrusionOk="0">
                  <a:moveTo>
                    <a:pt x="0" y="0"/>
                  </a:moveTo>
                  <a:lnTo>
                    <a:pt x="0" y="1392"/>
                  </a:lnTo>
                  <a:lnTo>
                    <a:pt x="137" y="139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8784200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8794450" y="2204975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8804150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8813850" y="220497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84" y="1393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8824125" y="2210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38" y="1028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8828125" y="2251200"/>
              <a:ext cx="2875" cy="30825"/>
            </a:xfrm>
            <a:custGeom>
              <a:avLst/>
              <a:gdLst/>
              <a:ahLst/>
              <a:cxnLst/>
              <a:rect l="l" t="t" r="r" b="b"/>
              <a:pathLst>
                <a:path w="115" h="1233" extrusionOk="0">
                  <a:moveTo>
                    <a:pt x="1" y="0"/>
                  </a:moveTo>
                  <a:lnTo>
                    <a:pt x="1" y="1233"/>
                  </a:lnTo>
                  <a:lnTo>
                    <a:pt x="115" y="123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8816725" y="2245475"/>
              <a:ext cx="4575" cy="46250"/>
            </a:xfrm>
            <a:custGeom>
              <a:avLst/>
              <a:gdLst/>
              <a:ahLst/>
              <a:cxnLst/>
              <a:rect l="l" t="t" r="r" b="b"/>
              <a:pathLst>
                <a:path w="183" h="1850" extrusionOk="0">
                  <a:moveTo>
                    <a:pt x="0" y="1"/>
                  </a:moveTo>
                  <a:lnTo>
                    <a:pt x="0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8808150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1" y="0"/>
                  </a:moveTo>
                  <a:lnTo>
                    <a:pt x="1" y="1233"/>
                  </a:lnTo>
                  <a:lnTo>
                    <a:pt x="138" y="123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8796750" y="2245475"/>
              <a:ext cx="4575" cy="46250"/>
            </a:xfrm>
            <a:custGeom>
              <a:avLst/>
              <a:gdLst/>
              <a:ahLst/>
              <a:cxnLst/>
              <a:rect l="l" t="t" r="r" b="b"/>
              <a:pathLst>
                <a:path w="183" h="1850" extrusionOk="0">
                  <a:moveTo>
                    <a:pt x="0" y="1"/>
                  </a:moveTo>
                  <a:lnTo>
                    <a:pt x="0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8788175" y="22500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8777925" y="2255175"/>
              <a:ext cx="3425" cy="22850"/>
            </a:xfrm>
            <a:custGeom>
              <a:avLst/>
              <a:gdLst/>
              <a:ahLst/>
              <a:cxnLst/>
              <a:rect l="l" t="t" r="r" b="b"/>
              <a:pathLst>
                <a:path w="137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8767075" y="2250625"/>
              <a:ext cx="4575" cy="34250"/>
            </a:xfrm>
            <a:custGeom>
              <a:avLst/>
              <a:gdLst/>
              <a:ahLst/>
              <a:cxnLst/>
              <a:rect l="l" t="t" r="r" b="b"/>
              <a:pathLst>
                <a:path w="183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8758500" y="2255175"/>
              <a:ext cx="2900" cy="22850"/>
            </a:xfrm>
            <a:custGeom>
              <a:avLst/>
              <a:gdLst/>
              <a:ahLst/>
              <a:cxnLst/>
              <a:rect l="l" t="t" r="r" b="b"/>
              <a:pathLst>
                <a:path w="116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15" y="91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8747100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8738550" y="2254050"/>
              <a:ext cx="3425" cy="25700"/>
            </a:xfrm>
            <a:custGeom>
              <a:avLst/>
              <a:gdLst/>
              <a:ahLst/>
              <a:cxnLst/>
              <a:rect l="l" t="t" r="r" b="b"/>
              <a:pathLst>
                <a:path w="137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8728275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37" y="123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8717425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8708875" y="2251200"/>
              <a:ext cx="2875" cy="30825"/>
            </a:xfrm>
            <a:custGeom>
              <a:avLst/>
              <a:gdLst/>
              <a:ahLst/>
              <a:cxnLst/>
              <a:rect l="l" t="t" r="r" b="b"/>
              <a:pathLst>
                <a:path w="115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14" y="123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8697450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8688900" y="22500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8678625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8667775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8658650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8647800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8639250" y="2254050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15" y="1027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8544525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8535975" y="2254050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14" y="10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8525700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37" y="123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8514850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8505725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37" y="123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8494875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8485750" y="22500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8476050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8465200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8456075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8445225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8436100" y="2254050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"/>
          <p:cNvGrpSpPr/>
          <p:nvPr/>
        </p:nvGrpSpPr>
        <p:grpSpPr>
          <a:xfrm>
            <a:off x="5098325" y="300775"/>
            <a:ext cx="3325675" cy="12000"/>
            <a:chOff x="4016850" y="529025"/>
            <a:chExt cx="3325675" cy="12000"/>
          </a:xfrm>
        </p:grpSpPr>
        <p:sp>
          <p:nvSpPr>
            <p:cNvPr id="308" name="Google Shape;308;p3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"/>
          <p:cNvGrpSpPr/>
          <p:nvPr/>
        </p:nvGrpSpPr>
        <p:grpSpPr>
          <a:xfrm>
            <a:off x="130100" y="181009"/>
            <a:ext cx="8839635" cy="4858789"/>
            <a:chOff x="3723896" y="3186300"/>
            <a:chExt cx="3393204" cy="1865107"/>
          </a:xfrm>
        </p:grpSpPr>
        <p:sp>
          <p:nvSpPr>
            <p:cNvPr id="312" name="Google Shape;312;p3"/>
            <p:cNvSpPr/>
            <p:nvPr/>
          </p:nvSpPr>
          <p:spPr>
            <a:xfrm>
              <a:off x="7049599" y="4656771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5097670" y="5019360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924710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6542459" y="5026856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4648153" y="3732080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4802803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"/>
          <p:cNvSpPr txBox="1">
            <a:spLocks noGrp="1"/>
          </p:cNvSpPr>
          <p:nvPr>
            <p:ph type="title"/>
          </p:nvPr>
        </p:nvSpPr>
        <p:spPr>
          <a:xfrm>
            <a:off x="4184700" y="2153438"/>
            <a:ext cx="4239300" cy="113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2" name="Google Shape;322;p3"/>
          <p:cNvSpPr txBox="1">
            <a:spLocks noGrp="1"/>
          </p:cNvSpPr>
          <p:nvPr>
            <p:ph type="subTitle" idx="1"/>
          </p:nvPr>
        </p:nvSpPr>
        <p:spPr>
          <a:xfrm>
            <a:off x="5778400" y="3289850"/>
            <a:ext cx="2645700" cy="52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3" name="Google Shape;323;p3"/>
          <p:cNvSpPr txBox="1">
            <a:spLocks noGrp="1"/>
          </p:cNvSpPr>
          <p:nvPr>
            <p:ph type="title" idx="2" hasCustomPrompt="1"/>
          </p:nvPr>
        </p:nvSpPr>
        <p:spPr>
          <a:xfrm>
            <a:off x="4184700" y="1327763"/>
            <a:ext cx="4239300" cy="8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3043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4"/>
          <p:cNvGrpSpPr/>
          <p:nvPr/>
        </p:nvGrpSpPr>
        <p:grpSpPr>
          <a:xfrm flipH="1">
            <a:off x="-298138" y="2044691"/>
            <a:ext cx="11856973" cy="3949123"/>
            <a:chOff x="-1895475" y="2684875"/>
            <a:chExt cx="9813750" cy="3268600"/>
          </a:xfrm>
        </p:grpSpPr>
        <p:sp>
          <p:nvSpPr>
            <p:cNvPr id="326" name="Google Shape;326;p4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4"/>
          <p:cNvGrpSpPr/>
          <p:nvPr/>
        </p:nvGrpSpPr>
        <p:grpSpPr>
          <a:xfrm>
            <a:off x="8018984" y="4603357"/>
            <a:ext cx="810045" cy="242850"/>
            <a:chOff x="8333950" y="1178400"/>
            <a:chExt cx="521600" cy="156375"/>
          </a:xfrm>
        </p:grpSpPr>
        <p:sp>
          <p:nvSpPr>
            <p:cNvPr id="371" name="Google Shape;371;p4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4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4"/>
          <p:cNvSpPr txBox="1">
            <a:spLocks noGrp="1"/>
          </p:cNvSpPr>
          <p:nvPr>
            <p:ph type="body" idx="1"/>
          </p:nvPr>
        </p:nvSpPr>
        <p:spPr>
          <a:xfrm>
            <a:off x="720000" y="1280250"/>
            <a:ext cx="7704000" cy="332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Text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4"/>
          <p:cNvGrpSpPr/>
          <p:nvPr/>
        </p:nvGrpSpPr>
        <p:grpSpPr>
          <a:xfrm flipH="1">
            <a:off x="-298138" y="2044691"/>
            <a:ext cx="11856973" cy="3949123"/>
            <a:chOff x="-1895475" y="2684875"/>
            <a:chExt cx="9813750" cy="3268600"/>
          </a:xfrm>
        </p:grpSpPr>
        <p:sp>
          <p:nvSpPr>
            <p:cNvPr id="326" name="Google Shape;326;p4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5"/>
          <p:cNvGrpSpPr/>
          <p:nvPr/>
        </p:nvGrpSpPr>
        <p:grpSpPr>
          <a:xfrm rot="10800000" flipH="1">
            <a:off x="-1679463" y="-597634"/>
            <a:ext cx="11856973" cy="3949123"/>
            <a:chOff x="-1895475" y="2684875"/>
            <a:chExt cx="9813750" cy="3268600"/>
          </a:xfrm>
        </p:grpSpPr>
        <p:sp>
          <p:nvSpPr>
            <p:cNvPr id="459" name="Google Shape;459;p5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5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5"/>
          <p:cNvSpPr txBox="1">
            <a:spLocks noGrp="1"/>
          </p:cNvSpPr>
          <p:nvPr>
            <p:ph type="subTitle" idx="1"/>
          </p:nvPr>
        </p:nvSpPr>
        <p:spPr>
          <a:xfrm>
            <a:off x="1354425" y="2944700"/>
            <a:ext cx="25185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57" name="Google Shape;557;p5"/>
          <p:cNvSpPr txBox="1">
            <a:spLocks noGrp="1"/>
          </p:cNvSpPr>
          <p:nvPr>
            <p:ph type="subTitle" idx="2"/>
          </p:nvPr>
        </p:nvSpPr>
        <p:spPr>
          <a:xfrm>
            <a:off x="1354425" y="3347600"/>
            <a:ext cx="2518500" cy="82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5"/>
          <p:cNvSpPr txBox="1">
            <a:spLocks noGrp="1"/>
          </p:cNvSpPr>
          <p:nvPr>
            <p:ph type="subTitle" idx="3"/>
          </p:nvPr>
        </p:nvSpPr>
        <p:spPr>
          <a:xfrm>
            <a:off x="5271100" y="2944700"/>
            <a:ext cx="25185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59" name="Google Shape;559;p5"/>
          <p:cNvSpPr txBox="1">
            <a:spLocks noGrp="1"/>
          </p:cNvSpPr>
          <p:nvPr>
            <p:ph type="subTitle" idx="4"/>
          </p:nvPr>
        </p:nvSpPr>
        <p:spPr>
          <a:xfrm>
            <a:off x="5271100" y="3347600"/>
            <a:ext cx="2518500" cy="82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6"/>
          <p:cNvGrpSpPr/>
          <p:nvPr/>
        </p:nvGrpSpPr>
        <p:grpSpPr>
          <a:xfrm rot="10800000">
            <a:off x="-1043488" y="-142022"/>
            <a:ext cx="11856973" cy="3949123"/>
            <a:chOff x="-1895475" y="2684875"/>
            <a:chExt cx="9813750" cy="3268600"/>
          </a:xfrm>
        </p:grpSpPr>
        <p:sp>
          <p:nvSpPr>
            <p:cNvPr id="562" name="Google Shape;562;p6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9" name="Google Shape;689;p6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7"/>
          <p:cNvGrpSpPr/>
          <p:nvPr/>
        </p:nvGrpSpPr>
        <p:grpSpPr>
          <a:xfrm rot="10800000" flipH="1">
            <a:off x="-1679463" y="-142022"/>
            <a:ext cx="11856973" cy="3949123"/>
            <a:chOff x="-1895475" y="2684875"/>
            <a:chExt cx="9813750" cy="3268600"/>
          </a:xfrm>
        </p:grpSpPr>
        <p:sp>
          <p:nvSpPr>
            <p:cNvPr id="692" name="Google Shape;692;p7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7"/>
          <p:cNvGrpSpPr/>
          <p:nvPr/>
        </p:nvGrpSpPr>
        <p:grpSpPr>
          <a:xfrm>
            <a:off x="130100" y="181009"/>
            <a:ext cx="8839635" cy="4858789"/>
            <a:chOff x="3723896" y="3186300"/>
            <a:chExt cx="3393204" cy="1865107"/>
          </a:xfrm>
        </p:grpSpPr>
        <p:sp>
          <p:nvSpPr>
            <p:cNvPr id="727" name="Google Shape;727;p7"/>
            <p:cNvSpPr/>
            <p:nvPr/>
          </p:nvSpPr>
          <p:spPr>
            <a:xfrm>
              <a:off x="7049599" y="4656771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3924710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6045203" y="5026856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3799894" y="3439577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6411571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" name="Google Shape;735;p7"/>
          <p:cNvSpPr/>
          <p:nvPr/>
        </p:nvSpPr>
        <p:spPr>
          <a:xfrm rot="10800000" flipH="1">
            <a:off x="7596619" y="3553201"/>
            <a:ext cx="1965184" cy="1965924"/>
          </a:xfrm>
          <a:custGeom>
            <a:avLst/>
            <a:gdLst/>
            <a:ahLst/>
            <a:cxnLst/>
            <a:rect l="l" t="t" r="r" b="b"/>
            <a:pathLst>
              <a:path w="61059" h="61082" extrusionOk="0">
                <a:moveTo>
                  <a:pt x="30541" y="1"/>
                </a:moveTo>
                <a:cubicBezTo>
                  <a:pt x="13673" y="1"/>
                  <a:pt x="1" y="13673"/>
                  <a:pt x="1" y="30541"/>
                </a:cubicBezTo>
                <a:cubicBezTo>
                  <a:pt x="1" y="47409"/>
                  <a:pt x="13673" y="61081"/>
                  <a:pt x="30541" y="61081"/>
                </a:cubicBezTo>
                <a:cubicBezTo>
                  <a:pt x="47386" y="61081"/>
                  <a:pt x="61058" y="47409"/>
                  <a:pt x="61058" y="30541"/>
                </a:cubicBezTo>
                <a:cubicBezTo>
                  <a:pt x="61058" y="13673"/>
                  <a:pt x="47386" y="1"/>
                  <a:pt x="305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7"/>
          <p:cNvGrpSpPr/>
          <p:nvPr/>
        </p:nvGrpSpPr>
        <p:grpSpPr>
          <a:xfrm>
            <a:off x="6067950" y="240538"/>
            <a:ext cx="2720300" cy="1298075"/>
            <a:chOff x="895175" y="2842713"/>
            <a:chExt cx="2720300" cy="1298075"/>
          </a:xfrm>
        </p:grpSpPr>
        <p:grpSp>
          <p:nvGrpSpPr>
            <p:cNvPr id="737" name="Google Shape;737;p7"/>
            <p:cNvGrpSpPr/>
            <p:nvPr/>
          </p:nvGrpSpPr>
          <p:grpSpPr>
            <a:xfrm flipH="1">
              <a:off x="1603575" y="2842713"/>
              <a:ext cx="2011900" cy="1298075"/>
              <a:chOff x="6358050" y="-500225"/>
              <a:chExt cx="2011900" cy="1298075"/>
            </a:xfrm>
          </p:grpSpPr>
          <p:sp>
            <p:nvSpPr>
              <p:cNvPr id="738" name="Google Shape;738;p7"/>
              <p:cNvSpPr/>
              <p:nvPr/>
            </p:nvSpPr>
            <p:spPr>
              <a:xfrm>
                <a:off x="6358050" y="-500225"/>
                <a:ext cx="78000" cy="7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7"/>
              <p:cNvSpPr/>
              <p:nvPr/>
            </p:nvSpPr>
            <p:spPr>
              <a:xfrm>
                <a:off x="6813525" y="924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7"/>
              <p:cNvSpPr/>
              <p:nvPr/>
            </p:nvSpPr>
            <p:spPr>
              <a:xfrm>
                <a:off x="7782100" y="15757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7"/>
              <p:cNvSpPr/>
              <p:nvPr/>
            </p:nvSpPr>
            <p:spPr>
              <a:xfrm>
                <a:off x="7408100" y="75945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7"/>
              <p:cNvSpPr/>
              <p:nvPr/>
            </p:nvSpPr>
            <p:spPr>
              <a:xfrm>
                <a:off x="8331550" y="5352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3" name="Google Shape;743;p7"/>
            <p:cNvSpPr/>
            <p:nvPr/>
          </p:nvSpPr>
          <p:spPr>
            <a:xfrm flipH="1">
              <a:off x="895175" y="2920725"/>
              <a:ext cx="254700" cy="25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7"/>
            <p:cNvSpPr/>
            <p:nvPr/>
          </p:nvSpPr>
          <p:spPr>
            <a:xfrm flipH="1">
              <a:off x="1802425" y="3097413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7"/>
          <p:cNvGrpSpPr/>
          <p:nvPr/>
        </p:nvGrpSpPr>
        <p:grpSpPr>
          <a:xfrm>
            <a:off x="7055779" y="2977847"/>
            <a:ext cx="1255603" cy="1256490"/>
            <a:chOff x="1324600" y="82800"/>
            <a:chExt cx="777800" cy="778350"/>
          </a:xfrm>
        </p:grpSpPr>
        <p:sp>
          <p:nvSpPr>
            <p:cNvPr id="746" name="Google Shape;746;p7"/>
            <p:cNvSpPr/>
            <p:nvPr/>
          </p:nvSpPr>
          <p:spPr>
            <a:xfrm>
              <a:off x="1324600" y="82800"/>
              <a:ext cx="777800" cy="778350"/>
            </a:xfrm>
            <a:custGeom>
              <a:avLst/>
              <a:gdLst/>
              <a:ahLst/>
              <a:cxnLst/>
              <a:rect l="l" t="t" r="r" b="b"/>
              <a:pathLst>
                <a:path w="31112" h="31134" fill="none" extrusionOk="0">
                  <a:moveTo>
                    <a:pt x="31111" y="15567"/>
                  </a:moveTo>
                  <a:cubicBezTo>
                    <a:pt x="31111" y="24172"/>
                    <a:pt x="24150" y="31134"/>
                    <a:pt x="15544" y="31134"/>
                  </a:cubicBezTo>
                  <a:cubicBezTo>
                    <a:pt x="6962" y="31134"/>
                    <a:pt x="0" y="24172"/>
                    <a:pt x="0" y="15567"/>
                  </a:cubicBezTo>
                  <a:cubicBezTo>
                    <a:pt x="0" y="6962"/>
                    <a:pt x="6962" y="0"/>
                    <a:pt x="15544" y="0"/>
                  </a:cubicBezTo>
                  <a:cubicBezTo>
                    <a:pt x="24150" y="0"/>
                    <a:pt x="31111" y="6962"/>
                    <a:pt x="31111" y="15567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1385075" y="143275"/>
              <a:ext cx="656825" cy="657400"/>
            </a:xfrm>
            <a:custGeom>
              <a:avLst/>
              <a:gdLst/>
              <a:ahLst/>
              <a:cxnLst/>
              <a:rect l="l" t="t" r="r" b="b"/>
              <a:pathLst>
                <a:path w="26273" h="26296" fill="none" extrusionOk="0">
                  <a:moveTo>
                    <a:pt x="26273" y="13148"/>
                  </a:moveTo>
                  <a:cubicBezTo>
                    <a:pt x="26273" y="20406"/>
                    <a:pt x="20384" y="26295"/>
                    <a:pt x="13125" y="26295"/>
                  </a:cubicBezTo>
                  <a:cubicBezTo>
                    <a:pt x="5867" y="26295"/>
                    <a:pt x="1" y="20406"/>
                    <a:pt x="1" y="13148"/>
                  </a:cubicBezTo>
                  <a:cubicBezTo>
                    <a:pt x="1" y="5890"/>
                    <a:pt x="5867" y="1"/>
                    <a:pt x="13125" y="1"/>
                  </a:cubicBezTo>
                  <a:cubicBezTo>
                    <a:pt x="20384" y="1"/>
                    <a:pt x="26273" y="5890"/>
                    <a:pt x="26273" y="13148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1445575" y="203775"/>
              <a:ext cx="535850" cy="536400"/>
            </a:xfrm>
            <a:custGeom>
              <a:avLst/>
              <a:gdLst/>
              <a:ahLst/>
              <a:cxnLst/>
              <a:rect l="l" t="t" r="r" b="b"/>
              <a:pathLst>
                <a:path w="21434" h="21456" fill="none" extrusionOk="0">
                  <a:moveTo>
                    <a:pt x="21433" y="10728"/>
                  </a:moveTo>
                  <a:cubicBezTo>
                    <a:pt x="21433" y="16640"/>
                    <a:pt x="16640" y="21456"/>
                    <a:pt x="10705" y="21456"/>
                  </a:cubicBezTo>
                  <a:cubicBezTo>
                    <a:pt x="4794" y="21456"/>
                    <a:pt x="0" y="16640"/>
                    <a:pt x="0" y="10728"/>
                  </a:cubicBezTo>
                  <a:cubicBezTo>
                    <a:pt x="0" y="4816"/>
                    <a:pt x="4794" y="0"/>
                    <a:pt x="10705" y="0"/>
                  </a:cubicBezTo>
                  <a:cubicBezTo>
                    <a:pt x="16640" y="0"/>
                    <a:pt x="21433" y="4816"/>
                    <a:pt x="21433" y="10728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1506050" y="264825"/>
              <a:ext cx="414875" cy="414300"/>
            </a:xfrm>
            <a:custGeom>
              <a:avLst/>
              <a:gdLst/>
              <a:ahLst/>
              <a:cxnLst/>
              <a:rect l="l" t="t" r="r" b="b"/>
              <a:pathLst>
                <a:path w="16595" h="16572" fill="none" extrusionOk="0">
                  <a:moveTo>
                    <a:pt x="16595" y="8286"/>
                  </a:moveTo>
                  <a:cubicBezTo>
                    <a:pt x="16595" y="12874"/>
                    <a:pt x="12874" y="16572"/>
                    <a:pt x="8286" y="16572"/>
                  </a:cubicBezTo>
                  <a:cubicBezTo>
                    <a:pt x="3721" y="16572"/>
                    <a:pt x="1" y="12874"/>
                    <a:pt x="1" y="8286"/>
                  </a:cubicBezTo>
                  <a:cubicBezTo>
                    <a:pt x="1" y="3698"/>
                    <a:pt x="3721" y="0"/>
                    <a:pt x="8286" y="0"/>
                  </a:cubicBezTo>
                  <a:cubicBezTo>
                    <a:pt x="12874" y="0"/>
                    <a:pt x="16595" y="3698"/>
                    <a:pt x="16595" y="8286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1566550" y="325300"/>
              <a:ext cx="293900" cy="293350"/>
            </a:xfrm>
            <a:custGeom>
              <a:avLst/>
              <a:gdLst/>
              <a:ahLst/>
              <a:cxnLst/>
              <a:rect l="l" t="t" r="r" b="b"/>
              <a:pathLst>
                <a:path w="11756" h="11734" fill="none" extrusionOk="0">
                  <a:moveTo>
                    <a:pt x="11755" y="5867"/>
                  </a:moveTo>
                  <a:cubicBezTo>
                    <a:pt x="11755" y="9108"/>
                    <a:pt x="9108" y="11733"/>
                    <a:pt x="5866" y="11733"/>
                  </a:cubicBezTo>
                  <a:cubicBezTo>
                    <a:pt x="2625" y="11733"/>
                    <a:pt x="0" y="9108"/>
                    <a:pt x="0" y="5867"/>
                  </a:cubicBezTo>
                  <a:cubicBezTo>
                    <a:pt x="0" y="2626"/>
                    <a:pt x="2625" y="1"/>
                    <a:pt x="5866" y="1"/>
                  </a:cubicBezTo>
                  <a:cubicBezTo>
                    <a:pt x="9108" y="1"/>
                    <a:pt x="11755" y="2626"/>
                    <a:pt x="11755" y="5867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1627025" y="385800"/>
              <a:ext cx="172925" cy="172350"/>
            </a:xfrm>
            <a:custGeom>
              <a:avLst/>
              <a:gdLst/>
              <a:ahLst/>
              <a:cxnLst/>
              <a:rect l="l" t="t" r="r" b="b"/>
              <a:pathLst>
                <a:path w="6917" h="6894" fill="none" extrusionOk="0">
                  <a:moveTo>
                    <a:pt x="6917" y="3447"/>
                  </a:moveTo>
                  <a:cubicBezTo>
                    <a:pt x="6917" y="5364"/>
                    <a:pt x="5365" y="6894"/>
                    <a:pt x="3447" y="6894"/>
                  </a:cubicBezTo>
                  <a:cubicBezTo>
                    <a:pt x="1553" y="6894"/>
                    <a:pt x="1" y="5364"/>
                    <a:pt x="1" y="3447"/>
                  </a:cubicBezTo>
                  <a:cubicBezTo>
                    <a:pt x="1" y="1530"/>
                    <a:pt x="1553" y="0"/>
                    <a:pt x="3447" y="0"/>
                  </a:cubicBezTo>
                  <a:cubicBezTo>
                    <a:pt x="5365" y="0"/>
                    <a:pt x="6917" y="1530"/>
                    <a:pt x="6917" y="3447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1687525" y="446275"/>
              <a:ext cx="51375" cy="51400"/>
            </a:xfrm>
            <a:custGeom>
              <a:avLst/>
              <a:gdLst/>
              <a:ahLst/>
              <a:cxnLst/>
              <a:rect l="l" t="t" r="r" b="b"/>
              <a:pathLst>
                <a:path w="2055" h="2056" fill="none" extrusionOk="0">
                  <a:moveTo>
                    <a:pt x="2055" y="1028"/>
                  </a:moveTo>
                  <a:cubicBezTo>
                    <a:pt x="2055" y="1599"/>
                    <a:pt x="1598" y="2055"/>
                    <a:pt x="1027" y="2055"/>
                  </a:cubicBezTo>
                  <a:cubicBezTo>
                    <a:pt x="457" y="2055"/>
                    <a:pt x="0" y="1599"/>
                    <a:pt x="0" y="1028"/>
                  </a:cubicBezTo>
                  <a:cubicBezTo>
                    <a:pt x="0" y="457"/>
                    <a:pt x="457" y="1"/>
                    <a:pt x="1027" y="1"/>
                  </a:cubicBezTo>
                  <a:cubicBezTo>
                    <a:pt x="1598" y="1"/>
                    <a:pt x="2055" y="457"/>
                    <a:pt x="2055" y="1028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7"/>
          <p:cNvGrpSpPr/>
          <p:nvPr/>
        </p:nvGrpSpPr>
        <p:grpSpPr>
          <a:xfrm rot="-5400000">
            <a:off x="1264100" y="-363100"/>
            <a:ext cx="365800" cy="1454000"/>
            <a:chOff x="6860300" y="2466325"/>
            <a:chExt cx="365800" cy="1454000"/>
          </a:xfrm>
        </p:grpSpPr>
        <p:sp>
          <p:nvSpPr>
            <p:cNvPr id="754" name="Google Shape;754;p7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7"/>
          <p:cNvGrpSpPr/>
          <p:nvPr/>
        </p:nvGrpSpPr>
        <p:grpSpPr>
          <a:xfrm>
            <a:off x="1246325" y="4597500"/>
            <a:ext cx="3325675" cy="12000"/>
            <a:chOff x="4016850" y="529025"/>
            <a:chExt cx="3325675" cy="12000"/>
          </a:xfrm>
        </p:grpSpPr>
        <p:sp>
          <p:nvSpPr>
            <p:cNvPr id="808" name="Google Shape;808;p7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" name="Google Shape;811;p7"/>
          <p:cNvSpPr txBox="1">
            <a:spLocks noGrp="1"/>
          </p:cNvSpPr>
          <p:nvPr>
            <p:ph type="title"/>
          </p:nvPr>
        </p:nvSpPr>
        <p:spPr>
          <a:xfrm>
            <a:off x="720000" y="1360500"/>
            <a:ext cx="3613500" cy="7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12" name="Google Shape;812;p7"/>
          <p:cNvSpPr txBox="1">
            <a:spLocks noGrp="1"/>
          </p:cNvSpPr>
          <p:nvPr>
            <p:ph type="subTitle" idx="1"/>
          </p:nvPr>
        </p:nvSpPr>
        <p:spPr>
          <a:xfrm>
            <a:off x="720000" y="2116200"/>
            <a:ext cx="3613500" cy="166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5" name="Google Shape;1335;p13"/>
          <p:cNvGrpSpPr/>
          <p:nvPr/>
        </p:nvGrpSpPr>
        <p:grpSpPr>
          <a:xfrm rot="10800000">
            <a:off x="-1043488" y="-142022"/>
            <a:ext cx="11856973" cy="3949123"/>
            <a:chOff x="-1895475" y="2684875"/>
            <a:chExt cx="9813750" cy="3268600"/>
          </a:xfrm>
        </p:grpSpPr>
        <p:sp>
          <p:nvSpPr>
            <p:cNvPr id="1336" name="Google Shape;1336;p13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3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3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3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3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3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3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3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3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3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3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3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3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3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3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3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3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3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3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3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3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13"/>
          <p:cNvGrpSpPr/>
          <p:nvPr/>
        </p:nvGrpSpPr>
        <p:grpSpPr>
          <a:xfrm>
            <a:off x="130100" y="304886"/>
            <a:ext cx="8839635" cy="4771800"/>
            <a:chOff x="3723896" y="3233851"/>
            <a:chExt cx="3393204" cy="1831715"/>
          </a:xfrm>
        </p:grpSpPr>
        <p:sp>
          <p:nvSpPr>
            <p:cNvPr id="1371" name="Google Shape;1371;p13"/>
            <p:cNvSpPr/>
            <p:nvPr/>
          </p:nvSpPr>
          <p:spPr>
            <a:xfrm>
              <a:off x="7049599" y="4978524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4892918" y="4668356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5638521" y="3233851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6454708" y="4529601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4267899" y="329332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4919805" y="3537303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0" name="Google Shape;1380;p13"/>
          <p:cNvGrpSpPr/>
          <p:nvPr/>
        </p:nvGrpSpPr>
        <p:grpSpPr>
          <a:xfrm>
            <a:off x="720009" y="4326794"/>
            <a:ext cx="810045" cy="242850"/>
            <a:chOff x="8333950" y="1178400"/>
            <a:chExt cx="521600" cy="156375"/>
          </a:xfrm>
        </p:grpSpPr>
        <p:sp>
          <p:nvSpPr>
            <p:cNvPr id="1381" name="Google Shape;1381;p13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3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3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3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3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3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3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3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3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3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3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3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3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3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3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3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3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3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3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3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3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3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3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3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3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3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3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3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3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3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3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3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5" name="Google Shape;1465;p13"/>
          <p:cNvGrpSpPr/>
          <p:nvPr/>
        </p:nvGrpSpPr>
        <p:grpSpPr>
          <a:xfrm>
            <a:off x="8788775" y="3499100"/>
            <a:ext cx="777800" cy="778350"/>
            <a:chOff x="1324600" y="82800"/>
            <a:chExt cx="777800" cy="778350"/>
          </a:xfrm>
        </p:grpSpPr>
        <p:sp>
          <p:nvSpPr>
            <p:cNvPr id="1466" name="Google Shape;1466;p13"/>
            <p:cNvSpPr/>
            <p:nvPr/>
          </p:nvSpPr>
          <p:spPr>
            <a:xfrm>
              <a:off x="1324600" y="82800"/>
              <a:ext cx="777800" cy="778350"/>
            </a:xfrm>
            <a:custGeom>
              <a:avLst/>
              <a:gdLst/>
              <a:ahLst/>
              <a:cxnLst/>
              <a:rect l="l" t="t" r="r" b="b"/>
              <a:pathLst>
                <a:path w="31112" h="31134" fill="none" extrusionOk="0">
                  <a:moveTo>
                    <a:pt x="31111" y="15567"/>
                  </a:moveTo>
                  <a:cubicBezTo>
                    <a:pt x="31111" y="24172"/>
                    <a:pt x="24150" y="31134"/>
                    <a:pt x="15544" y="31134"/>
                  </a:cubicBezTo>
                  <a:cubicBezTo>
                    <a:pt x="6962" y="31134"/>
                    <a:pt x="0" y="24172"/>
                    <a:pt x="0" y="15567"/>
                  </a:cubicBezTo>
                  <a:cubicBezTo>
                    <a:pt x="0" y="6962"/>
                    <a:pt x="6962" y="0"/>
                    <a:pt x="15544" y="0"/>
                  </a:cubicBezTo>
                  <a:cubicBezTo>
                    <a:pt x="24150" y="0"/>
                    <a:pt x="31111" y="6962"/>
                    <a:pt x="31111" y="15567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1385075" y="143275"/>
              <a:ext cx="656825" cy="657400"/>
            </a:xfrm>
            <a:custGeom>
              <a:avLst/>
              <a:gdLst/>
              <a:ahLst/>
              <a:cxnLst/>
              <a:rect l="l" t="t" r="r" b="b"/>
              <a:pathLst>
                <a:path w="26273" h="26296" fill="none" extrusionOk="0">
                  <a:moveTo>
                    <a:pt x="26273" y="13148"/>
                  </a:moveTo>
                  <a:cubicBezTo>
                    <a:pt x="26273" y="20406"/>
                    <a:pt x="20384" y="26295"/>
                    <a:pt x="13125" y="26295"/>
                  </a:cubicBezTo>
                  <a:cubicBezTo>
                    <a:pt x="5867" y="26295"/>
                    <a:pt x="1" y="20406"/>
                    <a:pt x="1" y="13148"/>
                  </a:cubicBezTo>
                  <a:cubicBezTo>
                    <a:pt x="1" y="5890"/>
                    <a:pt x="5867" y="1"/>
                    <a:pt x="13125" y="1"/>
                  </a:cubicBezTo>
                  <a:cubicBezTo>
                    <a:pt x="20384" y="1"/>
                    <a:pt x="26273" y="5890"/>
                    <a:pt x="26273" y="13148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1445575" y="203775"/>
              <a:ext cx="535850" cy="536400"/>
            </a:xfrm>
            <a:custGeom>
              <a:avLst/>
              <a:gdLst/>
              <a:ahLst/>
              <a:cxnLst/>
              <a:rect l="l" t="t" r="r" b="b"/>
              <a:pathLst>
                <a:path w="21434" h="21456" fill="none" extrusionOk="0">
                  <a:moveTo>
                    <a:pt x="21433" y="10728"/>
                  </a:moveTo>
                  <a:cubicBezTo>
                    <a:pt x="21433" y="16640"/>
                    <a:pt x="16640" y="21456"/>
                    <a:pt x="10705" y="21456"/>
                  </a:cubicBezTo>
                  <a:cubicBezTo>
                    <a:pt x="4794" y="21456"/>
                    <a:pt x="0" y="16640"/>
                    <a:pt x="0" y="10728"/>
                  </a:cubicBezTo>
                  <a:cubicBezTo>
                    <a:pt x="0" y="4816"/>
                    <a:pt x="4794" y="0"/>
                    <a:pt x="10705" y="0"/>
                  </a:cubicBezTo>
                  <a:cubicBezTo>
                    <a:pt x="16640" y="0"/>
                    <a:pt x="21433" y="4816"/>
                    <a:pt x="21433" y="10728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1506050" y="264825"/>
              <a:ext cx="414875" cy="414300"/>
            </a:xfrm>
            <a:custGeom>
              <a:avLst/>
              <a:gdLst/>
              <a:ahLst/>
              <a:cxnLst/>
              <a:rect l="l" t="t" r="r" b="b"/>
              <a:pathLst>
                <a:path w="16595" h="16572" fill="none" extrusionOk="0">
                  <a:moveTo>
                    <a:pt x="16595" y="8286"/>
                  </a:moveTo>
                  <a:cubicBezTo>
                    <a:pt x="16595" y="12874"/>
                    <a:pt x="12874" y="16572"/>
                    <a:pt x="8286" y="16572"/>
                  </a:cubicBezTo>
                  <a:cubicBezTo>
                    <a:pt x="3721" y="16572"/>
                    <a:pt x="1" y="12874"/>
                    <a:pt x="1" y="8286"/>
                  </a:cubicBezTo>
                  <a:cubicBezTo>
                    <a:pt x="1" y="3698"/>
                    <a:pt x="3721" y="0"/>
                    <a:pt x="8286" y="0"/>
                  </a:cubicBezTo>
                  <a:cubicBezTo>
                    <a:pt x="12874" y="0"/>
                    <a:pt x="16595" y="3698"/>
                    <a:pt x="16595" y="8286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1566550" y="325300"/>
              <a:ext cx="293900" cy="293350"/>
            </a:xfrm>
            <a:custGeom>
              <a:avLst/>
              <a:gdLst/>
              <a:ahLst/>
              <a:cxnLst/>
              <a:rect l="l" t="t" r="r" b="b"/>
              <a:pathLst>
                <a:path w="11756" h="11734" fill="none" extrusionOk="0">
                  <a:moveTo>
                    <a:pt x="11755" y="5867"/>
                  </a:moveTo>
                  <a:cubicBezTo>
                    <a:pt x="11755" y="9108"/>
                    <a:pt x="9108" y="11733"/>
                    <a:pt x="5866" y="11733"/>
                  </a:cubicBezTo>
                  <a:cubicBezTo>
                    <a:pt x="2625" y="11733"/>
                    <a:pt x="0" y="9108"/>
                    <a:pt x="0" y="5867"/>
                  </a:cubicBezTo>
                  <a:cubicBezTo>
                    <a:pt x="0" y="2626"/>
                    <a:pt x="2625" y="1"/>
                    <a:pt x="5866" y="1"/>
                  </a:cubicBezTo>
                  <a:cubicBezTo>
                    <a:pt x="9108" y="1"/>
                    <a:pt x="11755" y="2626"/>
                    <a:pt x="11755" y="5867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1627025" y="385800"/>
              <a:ext cx="172925" cy="172350"/>
            </a:xfrm>
            <a:custGeom>
              <a:avLst/>
              <a:gdLst/>
              <a:ahLst/>
              <a:cxnLst/>
              <a:rect l="l" t="t" r="r" b="b"/>
              <a:pathLst>
                <a:path w="6917" h="6894" fill="none" extrusionOk="0">
                  <a:moveTo>
                    <a:pt x="6917" y="3447"/>
                  </a:moveTo>
                  <a:cubicBezTo>
                    <a:pt x="6917" y="5364"/>
                    <a:pt x="5365" y="6894"/>
                    <a:pt x="3447" y="6894"/>
                  </a:cubicBezTo>
                  <a:cubicBezTo>
                    <a:pt x="1553" y="6894"/>
                    <a:pt x="1" y="5364"/>
                    <a:pt x="1" y="3447"/>
                  </a:cubicBezTo>
                  <a:cubicBezTo>
                    <a:pt x="1" y="1530"/>
                    <a:pt x="1553" y="0"/>
                    <a:pt x="3447" y="0"/>
                  </a:cubicBezTo>
                  <a:cubicBezTo>
                    <a:pt x="5365" y="0"/>
                    <a:pt x="6917" y="1530"/>
                    <a:pt x="6917" y="3447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1687525" y="446275"/>
              <a:ext cx="51375" cy="51400"/>
            </a:xfrm>
            <a:custGeom>
              <a:avLst/>
              <a:gdLst/>
              <a:ahLst/>
              <a:cxnLst/>
              <a:rect l="l" t="t" r="r" b="b"/>
              <a:pathLst>
                <a:path w="2055" h="2056" fill="none" extrusionOk="0">
                  <a:moveTo>
                    <a:pt x="2055" y="1028"/>
                  </a:moveTo>
                  <a:cubicBezTo>
                    <a:pt x="2055" y="1599"/>
                    <a:pt x="1598" y="2055"/>
                    <a:pt x="1027" y="2055"/>
                  </a:cubicBezTo>
                  <a:cubicBezTo>
                    <a:pt x="457" y="2055"/>
                    <a:pt x="0" y="1599"/>
                    <a:pt x="0" y="1028"/>
                  </a:cubicBezTo>
                  <a:cubicBezTo>
                    <a:pt x="0" y="457"/>
                    <a:pt x="457" y="1"/>
                    <a:pt x="1027" y="1"/>
                  </a:cubicBezTo>
                  <a:cubicBezTo>
                    <a:pt x="1598" y="1"/>
                    <a:pt x="2055" y="457"/>
                    <a:pt x="2055" y="1028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3" name="Google Shape;1473;p13"/>
          <p:cNvSpPr txBox="1">
            <a:spLocks noGrp="1"/>
          </p:cNvSpPr>
          <p:nvPr>
            <p:ph type="title"/>
          </p:nvPr>
        </p:nvSpPr>
        <p:spPr>
          <a:xfrm>
            <a:off x="1779900" y="2883775"/>
            <a:ext cx="5584200" cy="6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 ExtraBold"/>
              <a:buNone/>
              <a:defRPr sz="2400">
                <a:latin typeface="Rubik ExtraBold"/>
                <a:ea typeface="Rubik ExtraBold"/>
                <a:cs typeface="Rubik ExtraBold"/>
                <a:sym typeface="Rubik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 ExtraBold"/>
              <a:buNone/>
              <a:defRPr sz="2400">
                <a:latin typeface="Rubik ExtraBold"/>
                <a:ea typeface="Rubik ExtraBold"/>
                <a:cs typeface="Rubik ExtraBold"/>
                <a:sym typeface="Rubik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 ExtraBold"/>
              <a:buNone/>
              <a:defRPr sz="2400">
                <a:latin typeface="Rubik ExtraBold"/>
                <a:ea typeface="Rubik ExtraBold"/>
                <a:cs typeface="Rubik ExtraBold"/>
                <a:sym typeface="Rubik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 ExtraBold"/>
              <a:buNone/>
              <a:defRPr sz="2400">
                <a:latin typeface="Rubik ExtraBold"/>
                <a:ea typeface="Rubik ExtraBold"/>
                <a:cs typeface="Rubik ExtraBold"/>
                <a:sym typeface="Rubik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 ExtraBold"/>
              <a:buNone/>
              <a:defRPr sz="2400">
                <a:latin typeface="Rubik ExtraBold"/>
                <a:ea typeface="Rubik ExtraBold"/>
                <a:cs typeface="Rubik ExtraBold"/>
                <a:sym typeface="Rubik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 ExtraBold"/>
              <a:buNone/>
              <a:defRPr sz="2400">
                <a:latin typeface="Rubik ExtraBold"/>
                <a:ea typeface="Rubik ExtraBold"/>
                <a:cs typeface="Rubik ExtraBold"/>
                <a:sym typeface="Rubik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 ExtraBold"/>
              <a:buNone/>
              <a:defRPr sz="2400">
                <a:latin typeface="Rubik ExtraBold"/>
                <a:ea typeface="Rubik ExtraBold"/>
                <a:cs typeface="Rubik ExtraBold"/>
                <a:sym typeface="Rubik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 ExtraBold"/>
              <a:buNone/>
              <a:defRPr sz="2400">
                <a:latin typeface="Rubik ExtraBold"/>
                <a:ea typeface="Rubik ExtraBold"/>
                <a:cs typeface="Rubik ExtraBold"/>
                <a:sym typeface="Rubik ExtraBold"/>
              </a:defRPr>
            </a:lvl9pPr>
          </a:lstStyle>
          <a:p>
            <a:endParaRPr/>
          </a:p>
        </p:txBody>
      </p:sp>
      <p:sp>
        <p:nvSpPr>
          <p:cNvPr id="1474" name="Google Shape;1474;p13"/>
          <p:cNvSpPr txBox="1">
            <a:spLocks noGrp="1"/>
          </p:cNvSpPr>
          <p:nvPr>
            <p:ph type="subTitle" idx="1"/>
          </p:nvPr>
        </p:nvSpPr>
        <p:spPr>
          <a:xfrm>
            <a:off x="1779900" y="1590125"/>
            <a:ext cx="5584200" cy="129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475" name="Google Shape;1475;p13"/>
          <p:cNvGrpSpPr/>
          <p:nvPr/>
        </p:nvGrpSpPr>
        <p:grpSpPr>
          <a:xfrm>
            <a:off x="6327400" y="54025"/>
            <a:ext cx="2713100" cy="1043950"/>
            <a:chOff x="6327400" y="54025"/>
            <a:chExt cx="2713100" cy="1043950"/>
          </a:xfrm>
        </p:grpSpPr>
        <p:sp>
          <p:nvSpPr>
            <p:cNvPr id="1476" name="Google Shape;1476;p13"/>
            <p:cNvSpPr/>
            <p:nvPr/>
          </p:nvSpPr>
          <p:spPr>
            <a:xfrm>
              <a:off x="7676600" y="10199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6882800" y="117700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7480100" y="278375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8031875" y="660400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8404800" y="54025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9002100" y="721050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6327400" y="443900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14"/>
          <p:cNvGrpSpPr/>
          <p:nvPr/>
        </p:nvGrpSpPr>
        <p:grpSpPr>
          <a:xfrm>
            <a:off x="-1974538" y="1194366"/>
            <a:ext cx="11856973" cy="3949123"/>
            <a:chOff x="-1895475" y="2684875"/>
            <a:chExt cx="9813750" cy="3268600"/>
          </a:xfrm>
        </p:grpSpPr>
        <p:sp>
          <p:nvSpPr>
            <p:cNvPr id="1485" name="Google Shape;1485;p14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4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4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4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4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4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4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4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4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4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4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4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4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4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4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4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4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4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4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4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4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4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4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4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4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4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4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4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4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4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4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4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4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4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6" name="Google Shape;1616;p14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14"/>
          <p:cNvSpPr txBox="1">
            <a:spLocks noGrp="1"/>
          </p:cNvSpPr>
          <p:nvPr>
            <p:ph type="subTitle" idx="1"/>
          </p:nvPr>
        </p:nvSpPr>
        <p:spPr>
          <a:xfrm>
            <a:off x="1744475" y="3525300"/>
            <a:ext cx="23952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18" name="Google Shape;1618;p14"/>
          <p:cNvSpPr txBox="1">
            <a:spLocks noGrp="1"/>
          </p:cNvSpPr>
          <p:nvPr>
            <p:ph type="subTitle" idx="2"/>
          </p:nvPr>
        </p:nvSpPr>
        <p:spPr>
          <a:xfrm>
            <a:off x="1744475" y="3945000"/>
            <a:ext cx="2395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9" name="Google Shape;1619;p14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525300"/>
            <a:ext cx="1024500" cy="9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0" name="Google Shape;1620;p14"/>
          <p:cNvSpPr txBox="1">
            <a:spLocks noGrp="1"/>
          </p:cNvSpPr>
          <p:nvPr>
            <p:ph type="subTitle" idx="4"/>
          </p:nvPr>
        </p:nvSpPr>
        <p:spPr>
          <a:xfrm>
            <a:off x="6028800" y="3525300"/>
            <a:ext cx="23952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21" name="Google Shape;1621;p14"/>
          <p:cNvSpPr txBox="1">
            <a:spLocks noGrp="1"/>
          </p:cNvSpPr>
          <p:nvPr>
            <p:ph type="subTitle" idx="5"/>
          </p:nvPr>
        </p:nvSpPr>
        <p:spPr>
          <a:xfrm>
            <a:off x="6028800" y="3945000"/>
            <a:ext cx="2395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14"/>
          <p:cNvSpPr txBox="1">
            <a:spLocks noGrp="1"/>
          </p:cNvSpPr>
          <p:nvPr>
            <p:ph type="title" idx="6" hasCustomPrompt="1"/>
          </p:nvPr>
        </p:nvSpPr>
        <p:spPr>
          <a:xfrm>
            <a:off x="5004300" y="3525300"/>
            <a:ext cx="1024500" cy="9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3" name="Google Shape;1623;p14"/>
          <p:cNvSpPr txBox="1">
            <a:spLocks noGrp="1"/>
          </p:cNvSpPr>
          <p:nvPr>
            <p:ph type="subTitle" idx="7"/>
          </p:nvPr>
        </p:nvSpPr>
        <p:spPr>
          <a:xfrm>
            <a:off x="1744475" y="1762063"/>
            <a:ext cx="23952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24" name="Google Shape;1624;p14"/>
          <p:cNvSpPr txBox="1">
            <a:spLocks noGrp="1"/>
          </p:cNvSpPr>
          <p:nvPr>
            <p:ph type="subTitle" idx="8"/>
          </p:nvPr>
        </p:nvSpPr>
        <p:spPr>
          <a:xfrm>
            <a:off x="1744475" y="2181688"/>
            <a:ext cx="2395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5" name="Google Shape;1625;p14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1762063"/>
            <a:ext cx="1024500" cy="9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6" name="Google Shape;1626;p14"/>
          <p:cNvSpPr txBox="1">
            <a:spLocks noGrp="1"/>
          </p:cNvSpPr>
          <p:nvPr>
            <p:ph type="subTitle" idx="13"/>
          </p:nvPr>
        </p:nvSpPr>
        <p:spPr>
          <a:xfrm>
            <a:off x="6028800" y="1762063"/>
            <a:ext cx="23952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27" name="Google Shape;1627;p14"/>
          <p:cNvSpPr txBox="1">
            <a:spLocks noGrp="1"/>
          </p:cNvSpPr>
          <p:nvPr>
            <p:ph type="subTitle" idx="14"/>
          </p:nvPr>
        </p:nvSpPr>
        <p:spPr>
          <a:xfrm>
            <a:off x="6028800" y="2181688"/>
            <a:ext cx="2395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8" name="Google Shape;1628;p14"/>
          <p:cNvSpPr txBox="1">
            <a:spLocks noGrp="1"/>
          </p:cNvSpPr>
          <p:nvPr>
            <p:ph type="title" idx="15" hasCustomPrompt="1"/>
          </p:nvPr>
        </p:nvSpPr>
        <p:spPr>
          <a:xfrm>
            <a:off x="5004300" y="1762063"/>
            <a:ext cx="1024500" cy="9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ubik ExtraBold"/>
              <a:buNone/>
              <a:defRPr sz="3600">
                <a:solidFill>
                  <a:schemeClr val="accent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●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○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■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●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○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■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●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○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Fira Sans Light"/>
              <a:buChar char="■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8" r:id="rId2"/>
    <p:sldLayoutId id="2147483650" r:id="rId3"/>
    <p:sldLayoutId id="2147483651" r:id="rId4"/>
    <p:sldLayoutId id="2147483652" r:id="rId5"/>
    <p:sldLayoutId id="2147483653" r:id="rId6"/>
    <p:sldLayoutId id="2147483658" r:id="rId7"/>
    <p:sldLayoutId id="2147483659" r:id="rId8"/>
    <p:sldLayoutId id="2147483660" r:id="rId9"/>
    <p:sldLayoutId id="2147483662" r:id="rId10"/>
    <p:sldLayoutId id="2147483664" r:id="rId11"/>
    <p:sldLayoutId id="2147483666" r:id="rId12"/>
    <p:sldLayoutId id="2147483671" r:id="rId13"/>
    <p:sldLayoutId id="2147483672" r:id="rId14"/>
    <p:sldLayoutId id="2147483673" r:id="rId15"/>
    <p:sldLayoutId id="2147483676" r:id="rId16"/>
    <p:sldLayoutId id="214748367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18" Type="http://schemas.openxmlformats.org/officeDocument/2006/relationships/hyperlink" Target="https://pixabay.com/vectors/smile-emoji-happy-happiness-5865208/" TargetMode="External"/><Relationship Id="rId3" Type="http://schemas.openxmlformats.org/officeDocument/2006/relationships/image" Target="../media/image14.png"/><Relationship Id="rId21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hyperlink" Target="https://www.freepngimg.com/png/85277-emoticon-emotion-sadness-iphone-emoji-free-hd-image" TargetMode="Externa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s://pngimg.com/download/36197" TargetMode="External"/><Relationship Id="rId20" Type="http://schemas.openxmlformats.org/officeDocument/2006/relationships/hyperlink" Target="http://www.pngall.com/emoticon-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reepngimg.com/png/31738-coder-clipart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1.png"/><Relationship Id="rId10" Type="http://schemas.openxmlformats.org/officeDocument/2006/relationships/hyperlink" Target="https://www.maxpixel.net/Face-Happy-Smiley-Smile-Emoji-Emotion-Emoticon-5449648" TargetMode="External"/><Relationship Id="rId19" Type="http://schemas.openxmlformats.org/officeDocument/2006/relationships/image" Target="../media/image23.png"/><Relationship Id="rId4" Type="http://schemas.openxmlformats.org/officeDocument/2006/relationships/hyperlink" Target="https://pixabay.com/en/speech-bubble-speech-balloon-balloon-145975/" TargetMode="External"/><Relationship Id="rId9" Type="http://schemas.openxmlformats.org/officeDocument/2006/relationships/image" Target="../media/image18.png"/><Relationship Id="rId14" Type="http://schemas.openxmlformats.org/officeDocument/2006/relationships/hyperlink" Target="http://www.metallized.it/forum/viewtopic.php?f=5&amp;t=8535&amp;start=1890" TargetMode="External"/><Relationship Id="rId22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0" name="Google Shape;3110;p30"/>
          <p:cNvGrpSpPr/>
          <p:nvPr/>
        </p:nvGrpSpPr>
        <p:grpSpPr>
          <a:xfrm>
            <a:off x="6151700" y="881804"/>
            <a:ext cx="2089700" cy="1785525"/>
            <a:chOff x="6151700" y="540000"/>
            <a:chExt cx="2089700" cy="1785525"/>
          </a:xfrm>
        </p:grpSpPr>
        <p:grpSp>
          <p:nvGrpSpPr>
            <p:cNvPr id="3111" name="Google Shape;3111;p30"/>
            <p:cNvGrpSpPr/>
            <p:nvPr/>
          </p:nvGrpSpPr>
          <p:grpSpPr>
            <a:xfrm>
              <a:off x="6496375" y="540000"/>
              <a:ext cx="1745025" cy="1785525"/>
              <a:chOff x="5299625" y="820625"/>
              <a:chExt cx="1745025" cy="1785525"/>
            </a:xfrm>
          </p:grpSpPr>
          <p:sp>
            <p:nvSpPr>
              <p:cNvPr id="3112" name="Google Shape;3112;p30"/>
              <p:cNvSpPr/>
              <p:nvPr/>
            </p:nvSpPr>
            <p:spPr>
              <a:xfrm>
                <a:off x="5299625" y="820625"/>
                <a:ext cx="1745025" cy="1785525"/>
              </a:xfrm>
              <a:custGeom>
                <a:avLst/>
                <a:gdLst/>
                <a:ahLst/>
                <a:cxnLst/>
                <a:rect l="l" t="t" r="r" b="b"/>
                <a:pathLst>
                  <a:path w="69801" h="71421" fill="none" extrusionOk="0">
                    <a:moveTo>
                      <a:pt x="4132" y="11550"/>
                    </a:moveTo>
                    <a:cubicBezTo>
                      <a:pt x="2854" y="13285"/>
                      <a:pt x="2100" y="15225"/>
                      <a:pt x="2351" y="17416"/>
                    </a:cubicBezTo>
                    <a:cubicBezTo>
                      <a:pt x="2808" y="21661"/>
                      <a:pt x="7008" y="24811"/>
                      <a:pt x="7396" y="29080"/>
                    </a:cubicBezTo>
                    <a:cubicBezTo>
                      <a:pt x="7921" y="35128"/>
                      <a:pt x="708" y="39442"/>
                      <a:pt x="297" y="45514"/>
                    </a:cubicBezTo>
                    <a:cubicBezTo>
                      <a:pt x="0" y="49782"/>
                      <a:pt x="3401" y="53617"/>
                      <a:pt x="7373" y="55260"/>
                    </a:cubicBezTo>
                    <a:cubicBezTo>
                      <a:pt x="11824" y="57109"/>
                      <a:pt x="17279" y="55488"/>
                      <a:pt x="21296" y="57931"/>
                    </a:cubicBezTo>
                    <a:cubicBezTo>
                      <a:pt x="26021" y="60761"/>
                      <a:pt x="25839" y="68659"/>
                      <a:pt x="31157" y="70416"/>
                    </a:cubicBezTo>
                    <a:cubicBezTo>
                      <a:pt x="34193" y="71420"/>
                      <a:pt x="37525" y="69229"/>
                      <a:pt x="38986" y="66376"/>
                    </a:cubicBezTo>
                    <a:cubicBezTo>
                      <a:pt x="40447" y="63523"/>
                      <a:pt x="40538" y="60213"/>
                      <a:pt x="40789" y="57018"/>
                    </a:cubicBezTo>
                    <a:cubicBezTo>
                      <a:pt x="41109" y="52886"/>
                      <a:pt x="41337" y="49417"/>
                      <a:pt x="45446" y="47180"/>
                    </a:cubicBezTo>
                    <a:cubicBezTo>
                      <a:pt x="48276" y="45651"/>
                      <a:pt x="51540" y="45240"/>
                      <a:pt x="54576" y="44190"/>
                    </a:cubicBezTo>
                    <a:cubicBezTo>
                      <a:pt x="59985" y="42341"/>
                      <a:pt x="64619" y="38347"/>
                      <a:pt x="67267" y="33279"/>
                    </a:cubicBezTo>
                    <a:cubicBezTo>
                      <a:pt x="69367" y="29262"/>
                      <a:pt x="69800" y="23510"/>
                      <a:pt x="66080" y="20931"/>
                    </a:cubicBezTo>
                    <a:cubicBezTo>
                      <a:pt x="63866" y="19379"/>
                      <a:pt x="60853" y="19539"/>
                      <a:pt x="58251" y="20223"/>
                    </a:cubicBezTo>
                    <a:cubicBezTo>
                      <a:pt x="53252" y="21524"/>
                      <a:pt x="47751" y="23921"/>
                      <a:pt x="42729" y="21045"/>
                    </a:cubicBezTo>
                    <a:cubicBezTo>
                      <a:pt x="38438" y="18580"/>
                      <a:pt x="38256" y="12897"/>
                      <a:pt x="35973" y="8879"/>
                    </a:cubicBezTo>
                    <a:cubicBezTo>
                      <a:pt x="33987" y="5433"/>
                      <a:pt x="30906" y="2397"/>
                      <a:pt x="27048" y="1415"/>
                    </a:cubicBezTo>
                    <a:cubicBezTo>
                      <a:pt x="21570" y="0"/>
                      <a:pt x="15978" y="2808"/>
                      <a:pt x="11116" y="5707"/>
                    </a:cubicBezTo>
                    <a:cubicBezTo>
                      <a:pt x="8560" y="7236"/>
                      <a:pt x="5867" y="9199"/>
                      <a:pt x="4132" y="11550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113" name="Google Shape;3113;p30"/>
              <p:cNvSpPr/>
              <p:nvPr/>
            </p:nvSpPr>
            <p:spPr>
              <a:xfrm>
                <a:off x="5353825" y="849725"/>
                <a:ext cx="1653150" cy="1706200"/>
              </a:xfrm>
              <a:custGeom>
                <a:avLst/>
                <a:gdLst/>
                <a:ahLst/>
                <a:cxnLst/>
                <a:rect l="l" t="t" r="r" b="b"/>
                <a:pathLst>
                  <a:path w="66126" h="68248" fill="none" extrusionOk="0">
                    <a:moveTo>
                      <a:pt x="3242" y="11002"/>
                    </a:moveTo>
                    <a:cubicBezTo>
                      <a:pt x="2055" y="12646"/>
                      <a:pt x="1348" y="14494"/>
                      <a:pt x="1553" y="16549"/>
                    </a:cubicBezTo>
                    <a:cubicBezTo>
                      <a:pt x="1827" y="19425"/>
                      <a:pt x="3836" y="21776"/>
                      <a:pt x="5114" y="24378"/>
                    </a:cubicBezTo>
                    <a:cubicBezTo>
                      <a:pt x="5639" y="25405"/>
                      <a:pt x="6027" y="26478"/>
                      <a:pt x="6141" y="27642"/>
                    </a:cubicBezTo>
                    <a:cubicBezTo>
                      <a:pt x="6666" y="33371"/>
                      <a:pt x="1" y="37502"/>
                      <a:pt x="24" y="43163"/>
                    </a:cubicBezTo>
                    <a:cubicBezTo>
                      <a:pt x="24" y="45331"/>
                      <a:pt x="891" y="47180"/>
                      <a:pt x="2101" y="49029"/>
                    </a:cubicBezTo>
                    <a:cubicBezTo>
                      <a:pt x="3242" y="50832"/>
                      <a:pt x="4817" y="52316"/>
                      <a:pt x="6757" y="53252"/>
                    </a:cubicBezTo>
                    <a:cubicBezTo>
                      <a:pt x="10706" y="55146"/>
                      <a:pt x="15636" y="54005"/>
                      <a:pt x="19494" y="55740"/>
                    </a:cubicBezTo>
                    <a:cubicBezTo>
                      <a:pt x="19722" y="55831"/>
                      <a:pt x="19927" y="55945"/>
                      <a:pt x="20133" y="56059"/>
                    </a:cubicBezTo>
                    <a:cubicBezTo>
                      <a:pt x="24744" y="58616"/>
                      <a:pt x="24880" y="65577"/>
                      <a:pt x="30039" y="67289"/>
                    </a:cubicBezTo>
                    <a:cubicBezTo>
                      <a:pt x="32961" y="68248"/>
                      <a:pt x="36111" y="66376"/>
                      <a:pt x="37571" y="63888"/>
                    </a:cubicBezTo>
                    <a:cubicBezTo>
                      <a:pt x="39055" y="61400"/>
                      <a:pt x="39306" y="58479"/>
                      <a:pt x="39694" y="55511"/>
                    </a:cubicBezTo>
                    <a:cubicBezTo>
                      <a:pt x="40151" y="52019"/>
                      <a:pt x="40379" y="48892"/>
                      <a:pt x="43141" y="46655"/>
                    </a:cubicBezTo>
                    <a:cubicBezTo>
                      <a:pt x="43437" y="46427"/>
                      <a:pt x="43734" y="46199"/>
                      <a:pt x="44077" y="45993"/>
                    </a:cubicBezTo>
                    <a:cubicBezTo>
                      <a:pt x="46587" y="44441"/>
                      <a:pt x="49486" y="43916"/>
                      <a:pt x="52202" y="42775"/>
                    </a:cubicBezTo>
                    <a:cubicBezTo>
                      <a:pt x="57064" y="40766"/>
                      <a:pt x="61447" y="36795"/>
                      <a:pt x="64094" y="31979"/>
                    </a:cubicBezTo>
                    <a:cubicBezTo>
                      <a:pt x="65190" y="29993"/>
                      <a:pt x="66034" y="27665"/>
                      <a:pt x="66080" y="25382"/>
                    </a:cubicBezTo>
                    <a:cubicBezTo>
                      <a:pt x="66126" y="22871"/>
                      <a:pt x="65144" y="20475"/>
                      <a:pt x="63044" y="19174"/>
                    </a:cubicBezTo>
                    <a:cubicBezTo>
                      <a:pt x="60830" y="17804"/>
                      <a:pt x="58000" y="17964"/>
                      <a:pt x="55489" y="18694"/>
                    </a:cubicBezTo>
                    <a:cubicBezTo>
                      <a:pt x="51381" y="19881"/>
                      <a:pt x="46953" y="21867"/>
                      <a:pt x="42661" y="20680"/>
                    </a:cubicBezTo>
                    <a:cubicBezTo>
                      <a:pt x="41954" y="20475"/>
                      <a:pt x="41269" y="20201"/>
                      <a:pt x="40561" y="19813"/>
                    </a:cubicBezTo>
                    <a:cubicBezTo>
                      <a:pt x="36430" y="17507"/>
                      <a:pt x="36042" y="12098"/>
                      <a:pt x="33759" y="8309"/>
                    </a:cubicBezTo>
                    <a:cubicBezTo>
                      <a:pt x="31797" y="5045"/>
                      <a:pt x="28829" y="2237"/>
                      <a:pt x="25132" y="1324"/>
                    </a:cubicBezTo>
                    <a:cubicBezTo>
                      <a:pt x="19882" y="0"/>
                      <a:pt x="14518" y="2625"/>
                      <a:pt x="9907" y="5387"/>
                    </a:cubicBezTo>
                    <a:cubicBezTo>
                      <a:pt x="7465" y="6871"/>
                      <a:pt x="4885" y="8720"/>
                      <a:pt x="3242" y="11002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114" name="Google Shape;3114;p30"/>
              <p:cNvSpPr/>
              <p:nvPr/>
            </p:nvSpPr>
            <p:spPr>
              <a:xfrm>
                <a:off x="5391500" y="878825"/>
                <a:ext cx="1601225" cy="1627475"/>
              </a:xfrm>
              <a:custGeom>
                <a:avLst/>
                <a:gdLst/>
                <a:ahLst/>
                <a:cxnLst/>
                <a:rect l="l" t="t" r="r" b="b"/>
                <a:pathLst>
                  <a:path w="64049" h="65099" fill="none" extrusionOk="0">
                    <a:moveTo>
                      <a:pt x="3036" y="10454"/>
                    </a:moveTo>
                    <a:cubicBezTo>
                      <a:pt x="1918" y="12006"/>
                      <a:pt x="1256" y="13741"/>
                      <a:pt x="1393" y="15681"/>
                    </a:cubicBezTo>
                    <a:cubicBezTo>
                      <a:pt x="1621" y="18375"/>
                      <a:pt x="3424" y="20657"/>
                      <a:pt x="4588" y="23122"/>
                    </a:cubicBezTo>
                    <a:cubicBezTo>
                      <a:pt x="5068" y="24104"/>
                      <a:pt x="5433" y="25108"/>
                      <a:pt x="5524" y="26204"/>
                    </a:cubicBezTo>
                    <a:cubicBezTo>
                      <a:pt x="6072" y="31591"/>
                      <a:pt x="0" y="35562"/>
                      <a:pt x="388" y="40835"/>
                    </a:cubicBezTo>
                    <a:cubicBezTo>
                      <a:pt x="548" y="43026"/>
                      <a:pt x="1530" y="44715"/>
                      <a:pt x="2625" y="46701"/>
                    </a:cubicBezTo>
                    <a:cubicBezTo>
                      <a:pt x="3630" y="48595"/>
                      <a:pt x="4885" y="50170"/>
                      <a:pt x="6825" y="51243"/>
                    </a:cubicBezTo>
                    <a:cubicBezTo>
                      <a:pt x="10454" y="53275"/>
                      <a:pt x="15248" y="52339"/>
                      <a:pt x="19014" y="53914"/>
                    </a:cubicBezTo>
                    <a:cubicBezTo>
                      <a:pt x="19219" y="54005"/>
                      <a:pt x="19425" y="54096"/>
                      <a:pt x="19630" y="54188"/>
                    </a:cubicBezTo>
                    <a:cubicBezTo>
                      <a:pt x="24127" y="56470"/>
                      <a:pt x="24606" y="62519"/>
                      <a:pt x="29582" y="64162"/>
                    </a:cubicBezTo>
                    <a:cubicBezTo>
                      <a:pt x="32389" y="65098"/>
                      <a:pt x="35357" y="63546"/>
                      <a:pt x="36840" y="61423"/>
                    </a:cubicBezTo>
                    <a:cubicBezTo>
                      <a:pt x="38324" y="59278"/>
                      <a:pt x="38758" y="56721"/>
                      <a:pt x="39283" y="54005"/>
                    </a:cubicBezTo>
                    <a:cubicBezTo>
                      <a:pt x="39876" y="50787"/>
                      <a:pt x="40127" y="47705"/>
                      <a:pt x="42547" y="45468"/>
                    </a:cubicBezTo>
                    <a:cubicBezTo>
                      <a:pt x="42798" y="45240"/>
                      <a:pt x="43072" y="45012"/>
                      <a:pt x="43368" y="44806"/>
                    </a:cubicBezTo>
                    <a:cubicBezTo>
                      <a:pt x="45560" y="43209"/>
                      <a:pt x="48070" y="42570"/>
                      <a:pt x="50490" y="41360"/>
                    </a:cubicBezTo>
                    <a:cubicBezTo>
                      <a:pt x="54827" y="39191"/>
                      <a:pt x="58935" y="35265"/>
                      <a:pt x="61606" y="30678"/>
                    </a:cubicBezTo>
                    <a:cubicBezTo>
                      <a:pt x="62793" y="28600"/>
                      <a:pt x="63820" y="26249"/>
                      <a:pt x="63934" y="23830"/>
                    </a:cubicBezTo>
                    <a:cubicBezTo>
                      <a:pt x="64048" y="21228"/>
                      <a:pt x="62907" y="18649"/>
                      <a:pt x="60647" y="17416"/>
                    </a:cubicBezTo>
                    <a:cubicBezTo>
                      <a:pt x="58456" y="16206"/>
                      <a:pt x="55785" y="16412"/>
                      <a:pt x="53389" y="17165"/>
                    </a:cubicBezTo>
                    <a:cubicBezTo>
                      <a:pt x="49463" y="18420"/>
                      <a:pt x="45263" y="20452"/>
                      <a:pt x="41109" y="19379"/>
                    </a:cubicBezTo>
                    <a:cubicBezTo>
                      <a:pt x="40424" y="19196"/>
                      <a:pt x="39739" y="18945"/>
                      <a:pt x="39077" y="18580"/>
                    </a:cubicBezTo>
                    <a:cubicBezTo>
                      <a:pt x="35060" y="16435"/>
                      <a:pt x="34512" y="11322"/>
                      <a:pt x="32207" y="7715"/>
                    </a:cubicBezTo>
                    <a:cubicBezTo>
                      <a:pt x="30267" y="4680"/>
                      <a:pt x="27391" y="2078"/>
                      <a:pt x="23876" y="1210"/>
                    </a:cubicBezTo>
                    <a:cubicBezTo>
                      <a:pt x="18877" y="0"/>
                      <a:pt x="13741" y="2443"/>
                      <a:pt x="9359" y="5068"/>
                    </a:cubicBezTo>
                    <a:cubicBezTo>
                      <a:pt x="7031" y="6483"/>
                      <a:pt x="4588" y="8263"/>
                      <a:pt x="3036" y="10454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115" name="Google Shape;3115;p30"/>
              <p:cNvSpPr/>
              <p:nvPr/>
            </p:nvSpPr>
            <p:spPr>
              <a:xfrm>
                <a:off x="5430875" y="908500"/>
                <a:ext cx="1548150" cy="1547575"/>
              </a:xfrm>
              <a:custGeom>
                <a:avLst/>
                <a:gdLst/>
                <a:ahLst/>
                <a:cxnLst/>
                <a:rect l="l" t="t" r="r" b="b"/>
                <a:pathLst>
                  <a:path w="61926" h="61903" fill="none" extrusionOk="0">
                    <a:moveTo>
                      <a:pt x="2762" y="9861"/>
                    </a:moveTo>
                    <a:cubicBezTo>
                      <a:pt x="1712" y="11344"/>
                      <a:pt x="1073" y="12988"/>
                      <a:pt x="1187" y="14791"/>
                    </a:cubicBezTo>
                    <a:cubicBezTo>
                      <a:pt x="1347" y="17325"/>
                      <a:pt x="2945" y="19493"/>
                      <a:pt x="3995" y="21821"/>
                    </a:cubicBezTo>
                    <a:cubicBezTo>
                      <a:pt x="4428" y="22757"/>
                      <a:pt x="4748" y="23716"/>
                      <a:pt x="4862" y="24743"/>
                    </a:cubicBezTo>
                    <a:cubicBezTo>
                      <a:pt x="5410" y="29810"/>
                      <a:pt x="0" y="33622"/>
                      <a:pt x="708" y="38484"/>
                    </a:cubicBezTo>
                    <a:cubicBezTo>
                      <a:pt x="1027" y="40698"/>
                      <a:pt x="2123" y="42204"/>
                      <a:pt x="3082" y="44373"/>
                    </a:cubicBezTo>
                    <a:cubicBezTo>
                      <a:pt x="3926" y="46336"/>
                      <a:pt x="4908" y="48002"/>
                      <a:pt x="6825" y="49212"/>
                    </a:cubicBezTo>
                    <a:cubicBezTo>
                      <a:pt x="10158" y="51357"/>
                      <a:pt x="14791" y="50672"/>
                      <a:pt x="18443" y="52065"/>
                    </a:cubicBezTo>
                    <a:cubicBezTo>
                      <a:pt x="18649" y="52133"/>
                      <a:pt x="18854" y="52225"/>
                      <a:pt x="19059" y="52316"/>
                    </a:cubicBezTo>
                    <a:cubicBezTo>
                      <a:pt x="23465" y="54324"/>
                      <a:pt x="24241" y="59414"/>
                      <a:pt x="29034" y="61012"/>
                    </a:cubicBezTo>
                    <a:cubicBezTo>
                      <a:pt x="31750" y="61902"/>
                      <a:pt x="34558" y="60670"/>
                      <a:pt x="36041" y="58912"/>
                    </a:cubicBezTo>
                    <a:cubicBezTo>
                      <a:pt x="37525" y="57132"/>
                      <a:pt x="38141" y="54964"/>
                      <a:pt x="38780" y="52476"/>
                    </a:cubicBezTo>
                    <a:cubicBezTo>
                      <a:pt x="39534" y="49508"/>
                      <a:pt x="39830" y="46495"/>
                      <a:pt x="41908" y="44281"/>
                    </a:cubicBezTo>
                    <a:cubicBezTo>
                      <a:pt x="42113" y="44053"/>
                      <a:pt x="42341" y="43825"/>
                      <a:pt x="42592" y="43597"/>
                    </a:cubicBezTo>
                    <a:cubicBezTo>
                      <a:pt x="44487" y="41976"/>
                      <a:pt x="46610" y="41223"/>
                      <a:pt x="48732" y="39922"/>
                    </a:cubicBezTo>
                    <a:cubicBezTo>
                      <a:pt x="52521" y="37616"/>
                      <a:pt x="56356" y="33713"/>
                      <a:pt x="59027" y="29354"/>
                    </a:cubicBezTo>
                    <a:cubicBezTo>
                      <a:pt x="60328" y="27185"/>
                      <a:pt x="61560" y="24811"/>
                      <a:pt x="61743" y="22278"/>
                    </a:cubicBezTo>
                    <a:cubicBezTo>
                      <a:pt x="61925" y="19562"/>
                      <a:pt x="60624" y="16800"/>
                      <a:pt x="58205" y="15636"/>
                    </a:cubicBezTo>
                    <a:cubicBezTo>
                      <a:pt x="56036" y="14586"/>
                      <a:pt x="53503" y="14837"/>
                      <a:pt x="51220" y="15636"/>
                    </a:cubicBezTo>
                    <a:cubicBezTo>
                      <a:pt x="47477" y="16937"/>
                      <a:pt x="43505" y="19014"/>
                      <a:pt x="39488" y="18055"/>
                    </a:cubicBezTo>
                    <a:cubicBezTo>
                      <a:pt x="38826" y="17895"/>
                      <a:pt x="38164" y="17667"/>
                      <a:pt x="37502" y="17325"/>
                    </a:cubicBezTo>
                    <a:cubicBezTo>
                      <a:pt x="33645" y="15316"/>
                      <a:pt x="32892" y="10500"/>
                      <a:pt x="30586" y="7099"/>
                    </a:cubicBezTo>
                    <a:cubicBezTo>
                      <a:pt x="28646" y="4269"/>
                      <a:pt x="25907" y="1895"/>
                      <a:pt x="22552" y="1096"/>
                    </a:cubicBezTo>
                    <a:cubicBezTo>
                      <a:pt x="17781" y="0"/>
                      <a:pt x="12897" y="2214"/>
                      <a:pt x="8720" y="4725"/>
                    </a:cubicBezTo>
                    <a:cubicBezTo>
                      <a:pt x="6506" y="6072"/>
                      <a:pt x="4223" y="7784"/>
                      <a:pt x="2762" y="9861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116" name="Google Shape;3116;p30"/>
              <p:cNvSpPr/>
              <p:nvPr/>
            </p:nvSpPr>
            <p:spPr>
              <a:xfrm>
                <a:off x="5471375" y="937600"/>
                <a:ext cx="1493375" cy="1468250"/>
              </a:xfrm>
              <a:custGeom>
                <a:avLst/>
                <a:gdLst/>
                <a:ahLst/>
                <a:cxnLst/>
                <a:rect l="l" t="t" r="r" b="b"/>
                <a:pathLst>
                  <a:path w="59735" h="58730" fill="none" extrusionOk="0">
                    <a:moveTo>
                      <a:pt x="2443" y="9313"/>
                    </a:moveTo>
                    <a:cubicBezTo>
                      <a:pt x="1462" y="10705"/>
                      <a:pt x="868" y="12235"/>
                      <a:pt x="937" y="13924"/>
                    </a:cubicBezTo>
                    <a:cubicBezTo>
                      <a:pt x="1028" y="16298"/>
                      <a:pt x="2420" y="18352"/>
                      <a:pt x="3356" y="20566"/>
                    </a:cubicBezTo>
                    <a:cubicBezTo>
                      <a:pt x="3744" y="21433"/>
                      <a:pt x="4041" y="22346"/>
                      <a:pt x="4155" y="23305"/>
                    </a:cubicBezTo>
                    <a:cubicBezTo>
                      <a:pt x="4680" y="28030"/>
                      <a:pt x="1" y="31728"/>
                      <a:pt x="982" y="36156"/>
                    </a:cubicBezTo>
                    <a:cubicBezTo>
                      <a:pt x="1485" y="38415"/>
                      <a:pt x="2649" y="39694"/>
                      <a:pt x="3493" y="42045"/>
                    </a:cubicBezTo>
                    <a:cubicBezTo>
                      <a:pt x="4201" y="44076"/>
                      <a:pt x="4886" y="45834"/>
                      <a:pt x="6757" y="47203"/>
                    </a:cubicBezTo>
                    <a:cubicBezTo>
                      <a:pt x="9839" y="49417"/>
                      <a:pt x="14290" y="49006"/>
                      <a:pt x="17850" y="50239"/>
                    </a:cubicBezTo>
                    <a:cubicBezTo>
                      <a:pt x="18056" y="50284"/>
                      <a:pt x="18238" y="50376"/>
                      <a:pt x="18444" y="50444"/>
                    </a:cubicBezTo>
                    <a:cubicBezTo>
                      <a:pt x="22735" y="52179"/>
                      <a:pt x="23831" y="56356"/>
                      <a:pt x="28464" y="57862"/>
                    </a:cubicBezTo>
                    <a:cubicBezTo>
                      <a:pt x="31066" y="58730"/>
                      <a:pt x="33691" y="57840"/>
                      <a:pt x="35175" y="56424"/>
                    </a:cubicBezTo>
                    <a:cubicBezTo>
                      <a:pt x="36681" y="55009"/>
                      <a:pt x="37457" y="53229"/>
                      <a:pt x="38233" y="50946"/>
                    </a:cubicBezTo>
                    <a:cubicBezTo>
                      <a:pt x="39146" y="48276"/>
                      <a:pt x="39466" y="45309"/>
                      <a:pt x="41201" y="43095"/>
                    </a:cubicBezTo>
                    <a:cubicBezTo>
                      <a:pt x="41383" y="42866"/>
                      <a:pt x="41566" y="42638"/>
                      <a:pt x="41794" y="42410"/>
                    </a:cubicBezTo>
                    <a:cubicBezTo>
                      <a:pt x="43369" y="40766"/>
                      <a:pt x="45081" y="39876"/>
                      <a:pt x="46907" y="38507"/>
                    </a:cubicBezTo>
                    <a:cubicBezTo>
                      <a:pt x="50148" y="36042"/>
                      <a:pt x="53777" y="32184"/>
                      <a:pt x="56402" y="28053"/>
                    </a:cubicBezTo>
                    <a:cubicBezTo>
                      <a:pt x="57840" y="25816"/>
                      <a:pt x="59255" y="23396"/>
                      <a:pt x="59484" y="20726"/>
                    </a:cubicBezTo>
                    <a:cubicBezTo>
                      <a:pt x="59735" y="17918"/>
                      <a:pt x="58274" y="14974"/>
                      <a:pt x="55717" y="13878"/>
                    </a:cubicBezTo>
                    <a:cubicBezTo>
                      <a:pt x="53572" y="12988"/>
                      <a:pt x="51175" y="13262"/>
                      <a:pt x="49007" y="14106"/>
                    </a:cubicBezTo>
                    <a:cubicBezTo>
                      <a:pt x="45423" y="15476"/>
                      <a:pt x="41703" y="17599"/>
                      <a:pt x="37822" y="16754"/>
                    </a:cubicBezTo>
                    <a:cubicBezTo>
                      <a:pt x="37160" y="16617"/>
                      <a:pt x="36521" y="16389"/>
                      <a:pt x="35905" y="16092"/>
                    </a:cubicBezTo>
                    <a:cubicBezTo>
                      <a:pt x="32185" y="14243"/>
                      <a:pt x="31226" y="9701"/>
                      <a:pt x="28898" y="6506"/>
                    </a:cubicBezTo>
                    <a:cubicBezTo>
                      <a:pt x="27003" y="3904"/>
                      <a:pt x="24355" y="1735"/>
                      <a:pt x="21183" y="1005"/>
                    </a:cubicBezTo>
                    <a:cubicBezTo>
                      <a:pt x="16641" y="0"/>
                      <a:pt x="12007" y="2032"/>
                      <a:pt x="8058" y="4429"/>
                    </a:cubicBezTo>
                    <a:cubicBezTo>
                      <a:pt x="5958" y="5684"/>
                      <a:pt x="3836" y="7327"/>
                      <a:pt x="2443" y="9313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117" name="Google Shape;3117;p30"/>
              <p:cNvSpPr/>
              <p:nvPr/>
            </p:nvSpPr>
            <p:spPr>
              <a:xfrm>
                <a:off x="5513050" y="966700"/>
                <a:ext cx="1438000" cy="1388950"/>
              </a:xfrm>
              <a:custGeom>
                <a:avLst/>
                <a:gdLst/>
                <a:ahLst/>
                <a:cxnLst/>
                <a:rect l="l" t="t" r="r" b="b"/>
                <a:pathLst>
                  <a:path w="57520" h="55558" fill="none" extrusionOk="0">
                    <a:moveTo>
                      <a:pt x="2054" y="8765"/>
                    </a:moveTo>
                    <a:cubicBezTo>
                      <a:pt x="1164" y="10066"/>
                      <a:pt x="616" y="11482"/>
                      <a:pt x="639" y="13057"/>
                    </a:cubicBezTo>
                    <a:cubicBezTo>
                      <a:pt x="685" y="15271"/>
                      <a:pt x="1849" y="17211"/>
                      <a:pt x="2671" y="19288"/>
                    </a:cubicBezTo>
                    <a:cubicBezTo>
                      <a:pt x="3013" y="20132"/>
                      <a:pt x="3264" y="20977"/>
                      <a:pt x="3378" y="21867"/>
                    </a:cubicBezTo>
                    <a:cubicBezTo>
                      <a:pt x="3926" y="26272"/>
                      <a:pt x="0" y="29810"/>
                      <a:pt x="1210" y="33805"/>
                    </a:cubicBezTo>
                    <a:cubicBezTo>
                      <a:pt x="1895" y="36156"/>
                      <a:pt x="3150" y="37206"/>
                      <a:pt x="3858" y="39716"/>
                    </a:cubicBezTo>
                    <a:cubicBezTo>
                      <a:pt x="4451" y="41839"/>
                      <a:pt x="4816" y="43665"/>
                      <a:pt x="6665" y="45195"/>
                    </a:cubicBezTo>
                    <a:cubicBezTo>
                      <a:pt x="9450" y="47500"/>
                      <a:pt x="13718" y="47363"/>
                      <a:pt x="17188" y="48390"/>
                    </a:cubicBezTo>
                    <a:cubicBezTo>
                      <a:pt x="17393" y="48459"/>
                      <a:pt x="17576" y="48527"/>
                      <a:pt x="17781" y="48573"/>
                    </a:cubicBezTo>
                    <a:cubicBezTo>
                      <a:pt x="21958" y="50033"/>
                      <a:pt x="23373" y="53275"/>
                      <a:pt x="27847" y="54735"/>
                    </a:cubicBezTo>
                    <a:cubicBezTo>
                      <a:pt x="30335" y="55557"/>
                      <a:pt x="32800" y="54987"/>
                      <a:pt x="34284" y="53937"/>
                    </a:cubicBezTo>
                    <a:cubicBezTo>
                      <a:pt x="35767" y="52887"/>
                      <a:pt x="36749" y="51494"/>
                      <a:pt x="37639" y="49440"/>
                    </a:cubicBezTo>
                    <a:cubicBezTo>
                      <a:pt x="38735" y="47021"/>
                      <a:pt x="39054" y="44122"/>
                      <a:pt x="40447" y="41908"/>
                    </a:cubicBezTo>
                    <a:cubicBezTo>
                      <a:pt x="40606" y="41679"/>
                      <a:pt x="40743" y="41451"/>
                      <a:pt x="40926" y="41223"/>
                    </a:cubicBezTo>
                    <a:cubicBezTo>
                      <a:pt x="42181" y="39557"/>
                      <a:pt x="43528" y="38552"/>
                      <a:pt x="45034" y="37092"/>
                    </a:cubicBezTo>
                    <a:cubicBezTo>
                      <a:pt x="47751" y="34467"/>
                      <a:pt x="51129" y="30678"/>
                      <a:pt x="53731" y="26752"/>
                    </a:cubicBezTo>
                    <a:cubicBezTo>
                      <a:pt x="55283" y="24424"/>
                      <a:pt x="56904" y="21981"/>
                      <a:pt x="57200" y="19197"/>
                    </a:cubicBezTo>
                    <a:cubicBezTo>
                      <a:pt x="57520" y="16275"/>
                      <a:pt x="55899" y="13125"/>
                      <a:pt x="53160" y="12121"/>
                    </a:cubicBezTo>
                    <a:cubicBezTo>
                      <a:pt x="51083" y="11367"/>
                      <a:pt x="48823" y="11710"/>
                      <a:pt x="46746" y="12577"/>
                    </a:cubicBezTo>
                    <a:cubicBezTo>
                      <a:pt x="43345" y="14015"/>
                      <a:pt x="39853" y="16184"/>
                      <a:pt x="36087" y="15453"/>
                    </a:cubicBezTo>
                    <a:cubicBezTo>
                      <a:pt x="35471" y="15339"/>
                      <a:pt x="34854" y="15134"/>
                      <a:pt x="34238" y="14860"/>
                    </a:cubicBezTo>
                    <a:cubicBezTo>
                      <a:pt x="30655" y="13171"/>
                      <a:pt x="29536" y="8902"/>
                      <a:pt x="27185" y="5912"/>
                    </a:cubicBezTo>
                    <a:cubicBezTo>
                      <a:pt x="25313" y="3538"/>
                      <a:pt x="22780" y="1553"/>
                      <a:pt x="19767" y="914"/>
                    </a:cubicBezTo>
                    <a:cubicBezTo>
                      <a:pt x="15453" y="1"/>
                      <a:pt x="11048" y="1849"/>
                      <a:pt x="7350" y="4109"/>
                    </a:cubicBezTo>
                    <a:cubicBezTo>
                      <a:pt x="5364" y="5319"/>
                      <a:pt x="3378" y="6871"/>
                      <a:pt x="2054" y="8765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118" name="Google Shape;3118;p30"/>
              <p:cNvSpPr/>
              <p:nvPr/>
            </p:nvSpPr>
            <p:spPr>
              <a:xfrm>
                <a:off x="5556400" y="996375"/>
                <a:ext cx="1380400" cy="1309050"/>
              </a:xfrm>
              <a:custGeom>
                <a:avLst/>
                <a:gdLst/>
                <a:ahLst/>
                <a:cxnLst/>
                <a:rect l="l" t="t" r="r" b="b"/>
                <a:pathLst>
                  <a:path w="55216" h="52362" fill="none" extrusionOk="0">
                    <a:moveTo>
                      <a:pt x="1621" y="8195"/>
                    </a:moveTo>
                    <a:cubicBezTo>
                      <a:pt x="800" y="9382"/>
                      <a:pt x="275" y="10728"/>
                      <a:pt x="275" y="12166"/>
                    </a:cubicBezTo>
                    <a:cubicBezTo>
                      <a:pt x="252" y="14221"/>
                      <a:pt x="1211" y="16069"/>
                      <a:pt x="1918" y="18010"/>
                    </a:cubicBezTo>
                    <a:cubicBezTo>
                      <a:pt x="2215" y="18786"/>
                      <a:pt x="2443" y="19562"/>
                      <a:pt x="2557" y="20406"/>
                    </a:cubicBezTo>
                    <a:cubicBezTo>
                      <a:pt x="3105" y="24492"/>
                      <a:pt x="1" y="27870"/>
                      <a:pt x="1348" y="31454"/>
                    </a:cubicBezTo>
                    <a:cubicBezTo>
                      <a:pt x="2261" y="33850"/>
                      <a:pt x="3584" y="34695"/>
                      <a:pt x="4155" y="37365"/>
                    </a:cubicBezTo>
                    <a:cubicBezTo>
                      <a:pt x="4612" y="39557"/>
                      <a:pt x="4703" y="41474"/>
                      <a:pt x="6506" y="43163"/>
                    </a:cubicBezTo>
                    <a:cubicBezTo>
                      <a:pt x="9017" y="45514"/>
                      <a:pt x="13103" y="45674"/>
                      <a:pt x="16481" y="46541"/>
                    </a:cubicBezTo>
                    <a:cubicBezTo>
                      <a:pt x="16663" y="46587"/>
                      <a:pt x="16869" y="46655"/>
                      <a:pt x="17051" y="46701"/>
                    </a:cubicBezTo>
                    <a:cubicBezTo>
                      <a:pt x="21114" y="47865"/>
                      <a:pt x="22872" y="50193"/>
                      <a:pt x="27163" y="51586"/>
                    </a:cubicBezTo>
                    <a:cubicBezTo>
                      <a:pt x="29537" y="52362"/>
                      <a:pt x="31819" y="52110"/>
                      <a:pt x="33326" y="51426"/>
                    </a:cubicBezTo>
                    <a:cubicBezTo>
                      <a:pt x="34809" y="50741"/>
                      <a:pt x="35951" y="49737"/>
                      <a:pt x="37001" y="47911"/>
                    </a:cubicBezTo>
                    <a:cubicBezTo>
                      <a:pt x="38233" y="45765"/>
                      <a:pt x="38576" y="42912"/>
                      <a:pt x="39626" y="40721"/>
                    </a:cubicBezTo>
                    <a:cubicBezTo>
                      <a:pt x="39740" y="40470"/>
                      <a:pt x="39854" y="40241"/>
                      <a:pt x="39991" y="40013"/>
                    </a:cubicBezTo>
                    <a:cubicBezTo>
                      <a:pt x="40949" y="38324"/>
                      <a:pt x="41885" y="37183"/>
                      <a:pt x="43095" y="35653"/>
                    </a:cubicBezTo>
                    <a:cubicBezTo>
                      <a:pt x="45286" y="32846"/>
                      <a:pt x="48436" y="29148"/>
                      <a:pt x="51015" y="25428"/>
                    </a:cubicBezTo>
                    <a:cubicBezTo>
                      <a:pt x="52659" y="23008"/>
                      <a:pt x="54485" y="20543"/>
                      <a:pt x="54850" y="17622"/>
                    </a:cubicBezTo>
                    <a:cubicBezTo>
                      <a:pt x="55215" y="14609"/>
                      <a:pt x="53481" y="11253"/>
                      <a:pt x="50559" y="10363"/>
                    </a:cubicBezTo>
                    <a:cubicBezTo>
                      <a:pt x="48505" y="9724"/>
                      <a:pt x="46382" y="10135"/>
                      <a:pt x="44419" y="11025"/>
                    </a:cubicBezTo>
                    <a:cubicBezTo>
                      <a:pt x="41201" y="12531"/>
                      <a:pt x="37959" y="14746"/>
                      <a:pt x="34307" y="14129"/>
                    </a:cubicBezTo>
                    <a:cubicBezTo>
                      <a:pt x="33714" y="14038"/>
                      <a:pt x="33098" y="13855"/>
                      <a:pt x="32527" y="13604"/>
                    </a:cubicBezTo>
                    <a:cubicBezTo>
                      <a:pt x="29080" y="12075"/>
                      <a:pt x="27779" y="8081"/>
                      <a:pt x="25405" y="5296"/>
                    </a:cubicBezTo>
                    <a:cubicBezTo>
                      <a:pt x="23557" y="3127"/>
                      <a:pt x="21114" y="1370"/>
                      <a:pt x="18284" y="799"/>
                    </a:cubicBezTo>
                    <a:cubicBezTo>
                      <a:pt x="14198" y="0"/>
                      <a:pt x="10044" y="1621"/>
                      <a:pt x="6552" y="3767"/>
                    </a:cubicBezTo>
                    <a:cubicBezTo>
                      <a:pt x="4680" y="4908"/>
                      <a:pt x="2854" y="6391"/>
                      <a:pt x="1621" y="8195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119" name="Google Shape;3119;p30"/>
              <p:cNvSpPr/>
              <p:nvPr/>
            </p:nvSpPr>
            <p:spPr>
              <a:xfrm>
                <a:off x="5595200" y="1025475"/>
                <a:ext cx="1327325" cy="1232025"/>
              </a:xfrm>
              <a:custGeom>
                <a:avLst/>
                <a:gdLst/>
                <a:ahLst/>
                <a:cxnLst/>
                <a:rect l="l" t="t" r="r" b="b"/>
                <a:pathLst>
                  <a:path w="53093" h="49281" fill="none" extrusionOk="0">
                    <a:moveTo>
                      <a:pt x="1370" y="7647"/>
                    </a:moveTo>
                    <a:cubicBezTo>
                      <a:pt x="617" y="8743"/>
                      <a:pt x="138" y="9975"/>
                      <a:pt x="92" y="11299"/>
                    </a:cubicBezTo>
                    <a:cubicBezTo>
                      <a:pt x="1" y="13194"/>
                      <a:pt x="754" y="14928"/>
                      <a:pt x="1348" y="16754"/>
                    </a:cubicBezTo>
                    <a:cubicBezTo>
                      <a:pt x="1599" y="17462"/>
                      <a:pt x="1804" y="18192"/>
                      <a:pt x="1918" y="18968"/>
                    </a:cubicBezTo>
                    <a:cubicBezTo>
                      <a:pt x="2466" y="22712"/>
                      <a:pt x="206" y="25953"/>
                      <a:pt x="1690" y="29126"/>
                    </a:cubicBezTo>
                    <a:cubicBezTo>
                      <a:pt x="2831" y="31545"/>
                      <a:pt x="4201" y="32207"/>
                      <a:pt x="4635" y="35037"/>
                    </a:cubicBezTo>
                    <a:cubicBezTo>
                      <a:pt x="4954" y="37320"/>
                      <a:pt x="4749" y="39306"/>
                      <a:pt x="6506" y="41154"/>
                    </a:cubicBezTo>
                    <a:cubicBezTo>
                      <a:pt x="8789" y="43551"/>
                      <a:pt x="12669" y="44030"/>
                      <a:pt x="15956" y="44715"/>
                    </a:cubicBezTo>
                    <a:cubicBezTo>
                      <a:pt x="16138" y="44761"/>
                      <a:pt x="16321" y="44784"/>
                      <a:pt x="16504" y="44829"/>
                    </a:cubicBezTo>
                    <a:cubicBezTo>
                      <a:pt x="20475" y="45742"/>
                      <a:pt x="22530" y="47112"/>
                      <a:pt x="26661" y="48459"/>
                    </a:cubicBezTo>
                    <a:cubicBezTo>
                      <a:pt x="28921" y="49189"/>
                      <a:pt x="31021" y="49280"/>
                      <a:pt x="32527" y="48961"/>
                    </a:cubicBezTo>
                    <a:cubicBezTo>
                      <a:pt x="34034" y="48641"/>
                      <a:pt x="35357" y="47979"/>
                      <a:pt x="36521" y="46404"/>
                    </a:cubicBezTo>
                    <a:cubicBezTo>
                      <a:pt x="37914" y="44533"/>
                      <a:pt x="38279" y="41702"/>
                      <a:pt x="39009" y="39534"/>
                    </a:cubicBezTo>
                    <a:cubicBezTo>
                      <a:pt x="39078" y="39306"/>
                      <a:pt x="39146" y="39055"/>
                      <a:pt x="39238" y="38826"/>
                    </a:cubicBezTo>
                    <a:cubicBezTo>
                      <a:pt x="39877" y="37092"/>
                      <a:pt x="40447" y="35836"/>
                      <a:pt x="41338" y="34238"/>
                    </a:cubicBezTo>
                    <a:cubicBezTo>
                      <a:pt x="42981" y="31271"/>
                      <a:pt x="45925" y="27619"/>
                      <a:pt x="48459" y="24104"/>
                    </a:cubicBezTo>
                    <a:cubicBezTo>
                      <a:pt x="50239" y="21639"/>
                      <a:pt x="52248" y="19128"/>
                      <a:pt x="52659" y="16092"/>
                    </a:cubicBezTo>
                    <a:cubicBezTo>
                      <a:pt x="53093" y="12965"/>
                      <a:pt x="51221" y="9405"/>
                      <a:pt x="48117" y="8606"/>
                    </a:cubicBezTo>
                    <a:cubicBezTo>
                      <a:pt x="46131" y="8081"/>
                      <a:pt x="44122" y="8560"/>
                      <a:pt x="42273" y="9519"/>
                    </a:cubicBezTo>
                    <a:cubicBezTo>
                      <a:pt x="39238" y="11071"/>
                      <a:pt x="36225" y="13330"/>
                      <a:pt x="32710" y="12828"/>
                    </a:cubicBezTo>
                    <a:cubicBezTo>
                      <a:pt x="32116" y="12760"/>
                      <a:pt x="31546" y="12600"/>
                      <a:pt x="30975" y="12372"/>
                    </a:cubicBezTo>
                    <a:cubicBezTo>
                      <a:pt x="27688" y="10979"/>
                      <a:pt x="26182" y="7282"/>
                      <a:pt x="23808" y="4725"/>
                    </a:cubicBezTo>
                    <a:cubicBezTo>
                      <a:pt x="21982" y="2740"/>
                      <a:pt x="19654" y="1210"/>
                      <a:pt x="16983" y="708"/>
                    </a:cubicBezTo>
                    <a:cubicBezTo>
                      <a:pt x="13148" y="1"/>
                      <a:pt x="9222" y="1438"/>
                      <a:pt x="5958" y="3447"/>
                    </a:cubicBezTo>
                    <a:cubicBezTo>
                      <a:pt x="4201" y="4520"/>
                      <a:pt x="2512" y="5935"/>
                      <a:pt x="1370" y="7647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120" name="Google Shape;3120;p30"/>
              <p:cNvSpPr/>
              <p:nvPr/>
            </p:nvSpPr>
            <p:spPr>
              <a:xfrm>
                <a:off x="5627750" y="1055150"/>
                <a:ext cx="1280500" cy="1162400"/>
              </a:xfrm>
              <a:custGeom>
                <a:avLst/>
                <a:gdLst/>
                <a:ahLst/>
                <a:cxnLst/>
                <a:rect l="l" t="t" r="r" b="b"/>
                <a:pathLst>
                  <a:path w="51220" h="46496" fill="none" extrusionOk="0">
                    <a:moveTo>
                      <a:pt x="1370" y="7053"/>
                    </a:moveTo>
                    <a:cubicBezTo>
                      <a:pt x="685" y="8081"/>
                      <a:pt x="251" y="9222"/>
                      <a:pt x="160" y="10409"/>
                    </a:cubicBezTo>
                    <a:cubicBezTo>
                      <a:pt x="0" y="12143"/>
                      <a:pt x="548" y="13764"/>
                      <a:pt x="1027" y="15453"/>
                    </a:cubicBezTo>
                    <a:cubicBezTo>
                      <a:pt x="1233" y="16115"/>
                      <a:pt x="1392" y="16800"/>
                      <a:pt x="1506" y="17485"/>
                    </a:cubicBezTo>
                    <a:cubicBezTo>
                      <a:pt x="2054" y="20931"/>
                      <a:pt x="685" y="23990"/>
                      <a:pt x="2283" y="26774"/>
                    </a:cubicBezTo>
                    <a:cubicBezTo>
                      <a:pt x="3698" y="29217"/>
                      <a:pt x="5067" y="29673"/>
                      <a:pt x="5364" y="32686"/>
                    </a:cubicBezTo>
                    <a:cubicBezTo>
                      <a:pt x="5569" y="35037"/>
                      <a:pt x="5067" y="37091"/>
                      <a:pt x="6779" y="39123"/>
                    </a:cubicBezTo>
                    <a:cubicBezTo>
                      <a:pt x="8811" y="41565"/>
                      <a:pt x="12485" y="42341"/>
                      <a:pt x="15658" y="42866"/>
                    </a:cubicBezTo>
                    <a:cubicBezTo>
                      <a:pt x="15841" y="42889"/>
                      <a:pt x="16023" y="42912"/>
                      <a:pt x="16183" y="42958"/>
                    </a:cubicBezTo>
                    <a:cubicBezTo>
                      <a:pt x="20063" y="43574"/>
                      <a:pt x="22437" y="44030"/>
                      <a:pt x="26409" y="45309"/>
                    </a:cubicBezTo>
                    <a:cubicBezTo>
                      <a:pt x="28554" y="45993"/>
                      <a:pt x="30495" y="46404"/>
                      <a:pt x="32001" y="46450"/>
                    </a:cubicBezTo>
                    <a:cubicBezTo>
                      <a:pt x="33508" y="46495"/>
                      <a:pt x="35014" y="46222"/>
                      <a:pt x="36292" y="44875"/>
                    </a:cubicBezTo>
                    <a:cubicBezTo>
                      <a:pt x="37844" y="43254"/>
                      <a:pt x="38232" y="40492"/>
                      <a:pt x="38620" y="38324"/>
                    </a:cubicBezTo>
                    <a:cubicBezTo>
                      <a:pt x="38666" y="38096"/>
                      <a:pt x="38712" y="37845"/>
                      <a:pt x="38735" y="37616"/>
                    </a:cubicBezTo>
                    <a:cubicBezTo>
                      <a:pt x="39077" y="35859"/>
                      <a:pt x="39237" y="34467"/>
                      <a:pt x="39830" y="32800"/>
                    </a:cubicBezTo>
                    <a:cubicBezTo>
                      <a:pt x="40949" y="29650"/>
                      <a:pt x="43665" y="26090"/>
                      <a:pt x="46153" y="22780"/>
                    </a:cubicBezTo>
                    <a:cubicBezTo>
                      <a:pt x="48070" y="20246"/>
                      <a:pt x="50239" y="17690"/>
                      <a:pt x="50741" y="14517"/>
                    </a:cubicBezTo>
                    <a:cubicBezTo>
                      <a:pt x="51220" y="11299"/>
                      <a:pt x="49234" y="7510"/>
                      <a:pt x="45947" y="6825"/>
                    </a:cubicBezTo>
                    <a:cubicBezTo>
                      <a:pt x="44007" y="6414"/>
                      <a:pt x="42113" y="6985"/>
                      <a:pt x="40378" y="7966"/>
                    </a:cubicBezTo>
                    <a:cubicBezTo>
                      <a:pt x="37525" y="9587"/>
                      <a:pt x="34740" y="11892"/>
                      <a:pt x="31362" y="11527"/>
                    </a:cubicBezTo>
                    <a:cubicBezTo>
                      <a:pt x="30791" y="11459"/>
                      <a:pt x="30244" y="11322"/>
                      <a:pt x="29696" y="11116"/>
                    </a:cubicBezTo>
                    <a:cubicBezTo>
                      <a:pt x="26546" y="9884"/>
                      <a:pt x="24857" y="6460"/>
                      <a:pt x="22460" y="4109"/>
                    </a:cubicBezTo>
                    <a:cubicBezTo>
                      <a:pt x="20657" y="2351"/>
                      <a:pt x="18420" y="1028"/>
                      <a:pt x="15932" y="594"/>
                    </a:cubicBezTo>
                    <a:cubicBezTo>
                      <a:pt x="12326" y="0"/>
                      <a:pt x="8628" y="1233"/>
                      <a:pt x="5615" y="3105"/>
                    </a:cubicBezTo>
                    <a:cubicBezTo>
                      <a:pt x="3949" y="4132"/>
                      <a:pt x="2420" y="5456"/>
                      <a:pt x="1370" y="7053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121" name="Google Shape;3121;p30"/>
              <p:cNvSpPr/>
              <p:nvPr/>
            </p:nvSpPr>
            <p:spPr>
              <a:xfrm>
                <a:off x="5660825" y="1084250"/>
                <a:ext cx="1233750" cy="1112175"/>
              </a:xfrm>
              <a:custGeom>
                <a:avLst/>
                <a:gdLst/>
                <a:ahLst/>
                <a:cxnLst/>
                <a:rect l="l" t="t" r="r" b="b"/>
                <a:pathLst>
                  <a:path w="49350" h="44487" fill="none" extrusionOk="0">
                    <a:moveTo>
                      <a:pt x="1325" y="6506"/>
                    </a:moveTo>
                    <a:cubicBezTo>
                      <a:pt x="731" y="7442"/>
                      <a:pt x="320" y="8469"/>
                      <a:pt x="183" y="9541"/>
                    </a:cubicBezTo>
                    <a:cubicBezTo>
                      <a:pt x="1" y="11116"/>
                      <a:pt x="320" y="12646"/>
                      <a:pt x="686" y="14198"/>
                    </a:cubicBezTo>
                    <a:cubicBezTo>
                      <a:pt x="845" y="14814"/>
                      <a:pt x="982" y="15430"/>
                      <a:pt x="1097" y="16047"/>
                    </a:cubicBezTo>
                    <a:cubicBezTo>
                      <a:pt x="1644" y="19151"/>
                      <a:pt x="1142" y="22004"/>
                      <a:pt x="2854" y="24424"/>
                    </a:cubicBezTo>
                    <a:cubicBezTo>
                      <a:pt x="4566" y="26889"/>
                      <a:pt x="5935" y="27185"/>
                      <a:pt x="6072" y="30358"/>
                    </a:cubicBezTo>
                    <a:cubicBezTo>
                      <a:pt x="6164" y="32778"/>
                      <a:pt x="5388" y="34878"/>
                      <a:pt x="7008" y="37114"/>
                    </a:cubicBezTo>
                    <a:cubicBezTo>
                      <a:pt x="8834" y="39580"/>
                      <a:pt x="12258" y="40698"/>
                      <a:pt x="15362" y="41040"/>
                    </a:cubicBezTo>
                    <a:cubicBezTo>
                      <a:pt x="15522" y="41063"/>
                      <a:pt x="15705" y="41063"/>
                      <a:pt x="15864" y="41086"/>
                    </a:cubicBezTo>
                    <a:cubicBezTo>
                      <a:pt x="19631" y="41428"/>
                      <a:pt x="22324" y="40949"/>
                      <a:pt x="26136" y="42182"/>
                    </a:cubicBezTo>
                    <a:cubicBezTo>
                      <a:pt x="28167" y="42821"/>
                      <a:pt x="29925" y="43574"/>
                      <a:pt x="31454" y="43962"/>
                    </a:cubicBezTo>
                    <a:cubicBezTo>
                      <a:pt x="32961" y="44373"/>
                      <a:pt x="34627" y="44487"/>
                      <a:pt x="36065" y="43369"/>
                    </a:cubicBezTo>
                    <a:cubicBezTo>
                      <a:pt x="37754" y="42022"/>
                      <a:pt x="38165" y="39283"/>
                      <a:pt x="38210" y="37160"/>
                    </a:cubicBezTo>
                    <a:cubicBezTo>
                      <a:pt x="38233" y="36909"/>
                      <a:pt x="38233" y="36658"/>
                      <a:pt x="38233" y="36430"/>
                    </a:cubicBezTo>
                    <a:cubicBezTo>
                      <a:pt x="38233" y="34649"/>
                      <a:pt x="38005" y="33143"/>
                      <a:pt x="38302" y="31385"/>
                    </a:cubicBezTo>
                    <a:cubicBezTo>
                      <a:pt x="38850" y="28076"/>
                      <a:pt x="41406" y="24606"/>
                      <a:pt x="43848" y="21479"/>
                    </a:cubicBezTo>
                    <a:cubicBezTo>
                      <a:pt x="45880" y="18877"/>
                      <a:pt x="48231" y="16275"/>
                      <a:pt x="48779" y="12988"/>
                    </a:cubicBezTo>
                    <a:cubicBezTo>
                      <a:pt x="49349" y="9656"/>
                      <a:pt x="47204" y="5616"/>
                      <a:pt x="43757" y="5068"/>
                    </a:cubicBezTo>
                    <a:cubicBezTo>
                      <a:pt x="41840" y="4771"/>
                      <a:pt x="40082" y="5433"/>
                      <a:pt x="38462" y="6437"/>
                    </a:cubicBezTo>
                    <a:cubicBezTo>
                      <a:pt x="35791" y="8126"/>
                      <a:pt x="33235" y="10477"/>
                      <a:pt x="29993" y="10226"/>
                    </a:cubicBezTo>
                    <a:cubicBezTo>
                      <a:pt x="29423" y="10181"/>
                      <a:pt x="28898" y="10066"/>
                      <a:pt x="28373" y="9884"/>
                    </a:cubicBezTo>
                    <a:cubicBezTo>
                      <a:pt x="25360" y="8811"/>
                      <a:pt x="23511" y="5638"/>
                      <a:pt x="21091" y="3516"/>
                    </a:cubicBezTo>
                    <a:cubicBezTo>
                      <a:pt x="19311" y="1963"/>
                      <a:pt x="17188" y="868"/>
                      <a:pt x="14860" y="503"/>
                    </a:cubicBezTo>
                    <a:cubicBezTo>
                      <a:pt x="11482" y="1"/>
                      <a:pt x="8035" y="1050"/>
                      <a:pt x="5251" y="2785"/>
                    </a:cubicBezTo>
                    <a:cubicBezTo>
                      <a:pt x="3699" y="3744"/>
                      <a:pt x="2306" y="4999"/>
                      <a:pt x="1325" y="6506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122" name="Google Shape;3122;p30"/>
              <p:cNvSpPr/>
              <p:nvPr/>
            </p:nvSpPr>
            <p:spPr>
              <a:xfrm>
                <a:off x="5693350" y="1113350"/>
                <a:ext cx="1186950" cy="1068825"/>
              </a:xfrm>
              <a:custGeom>
                <a:avLst/>
                <a:gdLst/>
                <a:ahLst/>
                <a:cxnLst/>
                <a:rect l="l" t="t" r="r" b="b"/>
                <a:pathLst>
                  <a:path w="47478" h="42753" fill="none" extrusionOk="0">
                    <a:moveTo>
                      <a:pt x="1325" y="5958"/>
                    </a:moveTo>
                    <a:cubicBezTo>
                      <a:pt x="800" y="6803"/>
                      <a:pt x="435" y="7716"/>
                      <a:pt x="252" y="8697"/>
                    </a:cubicBezTo>
                    <a:cubicBezTo>
                      <a:pt x="1" y="10089"/>
                      <a:pt x="115" y="11505"/>
                      <a:pt x="366" y="12943"/>
                    </a:cubicBezTo>
                    <a:cubicBezTo>
                      <a:pt x="480" y="13490"/>
                      <a:pt x="594" y="14061"/>
                      <a:pt x="709" y="14609"/>
                    </a:cubicBezTo>
                    <a:cubicBezTo>
                      <a:pt x="1256" y="17393"/>
                      <a:pt x="1667" y="20018"/>
                      <a:pt x="3425" y="22095"/>
                    </a:cubicBezTo>
                    <a:cubicBezTo>
                      <a:pt x="5479" y="24515"/>
                      <a:pt x="6803" y="24698"/>
                      <a:pt x="6803" y="28030"/>
                    </a:cubicBezTo>
                    <a:cubicBezTo>
                      <a:pt x="6780" y="30541"/>
                      <a:pt x="5753" y="32686"/>
                      <a:pt x="7282" y="35106"/>
                    </a:cubicBezTo>
                    <a:cubicBezTo>
                      <a:pt x="8880" y="37594"/>
                      <a:pt x="12076" y="39032"/>
                      <a:pt x="15066" y="39214"/>
                    </a:cubicBezTo>
                    <a:cubicBezTo>
                      <a:pt x="15248" y="39214"/>
                      <a:pt x="15408" y="39214"/>
                      <a:pt x="15568" y="39214"/>
                    </a:cubicBezTo>
                    <a:cubicBezTo>
                      <a:pt x="19220" y="39306"/>
                      <a:pt x="22256" y="37891"/>
                      <a:pt x="25885" y="39032"/>
                    </a:cubicBezTo>
                    <a:cubicBezTo>
                      <a:pt x="27802" y="39648"/>
                      <a:pt x="29377" y="40721"/>
                      <a:pt x="30906" y="41474"/>
                    </a:cubicBezTo>
                    <a:cubicBezTo>
                      <a:pt x="32436" y="42250"/>
                      <a:pt x="34285" y="42752"/>
                      <a:pt x="35837" y="41862"/>
                    </a:cubicBezTo>
                    <a:cubicBezTo>
                      <a:pt x="37708" y="40789"/>
                      <a:pt x="38096" y="38096"/>
                      <a:pt x="37845" y="35973"/>
                    </a:cubicBezTo>
                    <a:cubicBezTo>
                      <a:pt x="37800" y="35722"/>
                      <a:pt x="37777" y="35494"/>
                      <a:pt x="37731" y="35243"/>
                    </a:cubicBezTo>
                    <a:cubicBezTo>
                      <a:pt x="37412" y="33440"/>
                      <a:pt x="36795" y="31796"/>
                      <a:pt x="36795" y="29970"/>
                    </a:cubicBezTo>
                    <a:cubicBezTo>
                      <a:pt x="36795" y="26501"/>
                      <a:pt x="39146" y="23100"/>
                      <a:pt x="41543" y="20178"/>
                    </a:cubicBezTo>
                    <a:cubicBezTo>
                      <a:pt x="43734" y="17508"/>
                      <a:pt x="46245" y="14860"/>
                      <a:pt x="46861" y="11436"/>
                    </a:cubicBezTo>
                    <a:cubicBezTo>
                      <a:pt x="47478" y="8012"/>
                      <a:pt x="45195" y="3698"/>
                      <a:pt x="41566" y="3310"/>
                    </a:cubicBezTo>
                    <a:cubicBezTo>
                      <a:pt x="39717" y="3105"/>
                      <a:pt x="38096" y="3858"/>
                      <a:pt x="36567" y="4931"/>
                    </a:cubicBezTo>
                    <a:cubicBezTo>
                      <a:pt x="34079" y="6666"/>
                      <a:pt x="31751" y="9062"/>
                      <a:pt x="28624" y="8925"/>
                    </a:cubicBezTo>
                    <a:cubicBezTo>
                      <a:pt x="28099" y="8902"/>
                      <a:pt x="27597" y="8811"/>
                      <a:pt x="27095" y="8651"/>
                    </a:cubicBezTo>
                    <a:cubicBezTo>
                      <a:pt x="24219" y="7716"/>
                      <a:pt x="22187" y="4840"/>
                      <a:pt x="19745" y="2922"/>
                    </a:cubicBezTo>
                    <a:cubicBezTo>
                      <a:pt x="18010" y="1576"/>
                      <a:pt x="15956" y="685"/>
                      <a:pt x="13810" y="411"/>
                    </a:cubicBezTo>
                    <a:cubicBezTo>
                      <a:pt x="10660" y="1"/>
                      <a:pt x="7465" y="845"/>
                      <a:pt x="4886" y="2466"/>
                    </a:cubicBezTo>
                    <a:cubicBezTo>
                      <a:pt x="3470" y="3356"/>
                      <a:pt x="2192" y="4520"/>
                      <a:pt x="1325" y="5958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123" name="Google Shape;3123;p30"/>
              <p:cNvSpPr/>
              <p:nvPr/>
            </p:nvSpPr>
            <p:spPr>
              <a:xfrm>
                <a:off x="5721325" y="1106500"/>
                <a:ext cx="1145275" cy="1061400"/>
              </a:xfrm>
              <a:custGeom>
                <a:avLst/>
                <a:gdLst/>
                <a:ahLst/>
                <a:cxnLst/>
                <a:rect l="l" t="t" r="r" b="b"/>
                <a:pathLst>
                  <a:path w="45811" h="42456" fill="none" extrusionOk="0">
                    <a:moveTo>
                      <a:pt x="229" y="13102"/>
                    </a:moveTo>
                    <a:cubicBezTo>
                      <a:pt x="548" y="16070"/>
                      <a:pt x="1963" y="19037"/>
                      <a:pt x="4200" y="21205"/>
                    </a:cubicBezTo>
                    <a:cubicBezTo>
                      <a:pt x="6597" y="23511"/>
                      <a:pt x="7875" y="23648"/>
                      <a:pt x="7715" y="27140"/>
                    </a:cubicBezTo>
                    <a:cubicBezTo>
                      <a:pt x="7578" y="29742"/>
                      <a:pt x="6300" y="31910"/>
                      <a:pt x="7738" y="34535"/>
                    </a:cubicBezTo>
                    <a:cubicBezTo>
                      <a:pt x="9130" y="37069"/>
                      <a:pt x="12075" y="38804"/>
                      <a:pt x="14974" y="38804"/>
                    </a:cubicBezTo>
                    <a:cubicBezTo>
                      <a:pt x="18717" y="38804"/>
                      <a:pt x="22187" y="36202"/>
                      <a:pt x="25816" y="37343"/>
                    </a:cubicBezTo>
                    <a:cubicBezTo>
                      <a:pt x="27619" y="37913"/>
                      <a:pt x="29034" y="39329"/>
                      <a:pt x="30563" y="40447"/>
                    </a:cubicBezTo>
                    <a:cubicBezTo>
                      <a:pt x="32093" y="41565"/>
                      <a:pt x="34124" y="42456"/>
                      <a:pt x="35790" y="41771"/>
                    </a:cubicBezTo>
                    <a:cubicBezTo>
                      <a:pt x="37822" y="40972"/>
                      <a:pt x="38210" y="38347"/>
                      <a:pt x="37639" y="36224"/>
                    </a:cubicBezTo>
                    <a:cubicBezTo>
                      <a:pt x="37069" y="34124"/>
                      <a:pt x="35813" y="32139"/>
                      <a:pt x="35471" y="29993"/>
                    </a:cubicBezTo>
                    <a:cubicBezTo>
                      <a:pt x="34923" y="26341"/>
                      <a:pt x="37091" y="23054"/>
                      <a:pt x="39420" y="20315"/>
                    </a:cubicBezTo>
                    <a:cubicBezTo>
                      <a:pt x="41748" y="17599"/>
                      <a:pt x="44418" y="14883"/>
                      <a:pt x="45126" y="11345"/>
                    </a:cubicBezTo>
                    <a:cubicBezTo>
                      <a:pt x="45811" y="7807"/>
                      <a:pt x="43391" y="3219"/>
                      <a:pt x="39579" y="2991"/>
                    </a:cubicBezTo>
                    <a:cubicBezTo>
                      <a:pt x="34763" y="2717"/>
                      <a:pt x="32275" y="9108"/>
                      <a:pt x="27459" y="9062"/>
                    </a:cubicBezTo>
                    <a:cubicBezTo>
                      <a:pt x="24013" y="9039"/>
                      <a:pt x="21479" y="5753"/>
                      <a:pt x="18557" y="3767"/>
                    </a:cubicBezTo>
                    <a:cubicBezTo>
                      <a:pt x="13011" y="1"/>
                      <a:pt x="4657" y="1507"/>
                      <a:pt x="1507" y="6848"/>
                    </a:cubicBezTo>
                    <a:cubicBezTo>
                      <a:pt x="388" y="8720"/>
                      <a:pt x="0" y="10911"/>
                      <a:pt x="229" y="13102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3124" name="Google Shape;3124;p30"/>
            <p:cNvGrpSpPr/>
            <p:nvPr/>
          </p:nvGrpSpPr>
          <p:grpSpPr>
            <a:xfrm>
              <a:off x="6151700" y="563400"/>
              <a:ext cx="1724500" cy="1724475"/>
              <a:chOff x="4954950" y="844025"/>
              <a:chExt cx="1724500" cy="1724475"/>
            </a:xfrm>
          </p:grpSpPr>
          <p:sp>
            <p:nvSpPr>
              <p:cNvPr id="3125" name="Google Shape;3125;p30"/>
              <p:cNvSpPr/>
              <p:nvPr/>
            </p:nvSpPr>
            <p:spPr>
              <a:xfrm>
                <a:off x="5042850" y="1000800"/>
                <a:ext cx="1273100" cy="1204200"/>
              </a:xfrm>
              <a:custGeom>
                <a:avLst/>
                <a:gdLst/>
                <a:ahLst/>
                <a:cxnLst/>
                <a:rect l="l" t="t" r="r" b="b"/>
                <a:pathLst>
                  <a:path w="50924" h="48168" extrusionOk="0">
                    <a:moveTo>
                      <a:pt x="30983" y="0"/>
                    </a:moveTo>
                    <a:cubicBezTo>
                      <a:pt x="23761" y="0"/>
                      <a:pt x="16537" y="2756"/>
                      <a:pt x="11025" y="8269"/>
                    </a:cubicBezTo>
                    <a:cubicBezTo>
                      <a:pt x="0" y="19271"/>
                      <a:pt x="0" y="37143"/>
                      <a:pt x="11025" y="48167"/>
                    </a:cubicBezTo>
                    <a:lnTo>
                      <a:pt x="50923" y="8269"/>
                    </a:lnTo>
                    <a:cubicBezTo>
                      <a:pt x="45422" y="2756"/>
                      <a:pt x="38204" y="0"/>
                      <a:pt x="30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30"/>
              <p:cNvSpPr/>
              <p:nvPr/>
            </p:nvSpPr>
            <p:spPr>
              <a:xfrm>
                <a:off x="5318450" y="1207500"/>
                <a:ext cx="1273100" cy="1203775"/>
              </a:xfrm>
              <a:custGeom>
                <a:avLst/>
                <a:gdLst/>
                <a:ahLst/>
                <a:cxnLst/>
                <a:rect l="l" t="t" r="r" b="b"/>
                <a:pathLst>
                  <a:path w="50924" h="48151" extrusionOk="0">
                    <a:moveTo>
                      <a:pt x="39899" y="1"/>
                    </a:moveTo>
                    <a:lnTo>
                      <a:pt x="1" y="39899"/>
                    </a:lnTo>
                    <a:cubicBezTo>
                      <a:pt x="5513" y="45400"/>
                      <a:pt x="12737" y="48151"/>
                      <a:pt x="19959" y="48151"/>
                    </a:cubicBezTo>
                    <a:cubicBezTo>
                      <a:pt x="27180" y="48151"/>
                      <a:pt x="34398" y="45400"/>
                      <a:pt x="39899" y="39899"/>
                    </a:cubicBezTo>
                    <a:cubicBezTo>
                      <a:pt x="50924" y="28875"/>
                      <a:pt x="50924" y="11003"/>
                      <a:pt x="39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30"/>
              <p:cNvSpPr/>
              <p:nvPr/>
            </p:nvSpPr>
            <p:spPr>
              <a:xfrm>
                <a:off x="4954950" y="844025"/>
                <a:ext cx="1724500" cy="1724475"/>
              </a:xfrm>
              <a:custGeom>
                <a:avLst/>
                <a:gdLst/>
                <a:ahLst/>
                <a:cxnLst/>
                <a:rect l="l" t="t" r="r" b="b"/>
                <a:pathLst>
                  <a:path w="68980" h="68979" fill="none" extrusionOk="0">
                    <a:moveTo>
                      <a:pt x="1" y="68978"/>
                    </a:moveTo>
                    <a:lnTo>
                      <a:pt x="68979" y="0"/>
                    </a:lnTo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</p:grpSp>
      <p:sp>
        <p:nvSpPr>
          <p:cNvPr id="3128" name="Google Shape;3128;p30"/>
          <p:cNvSpPr txBox="1">
            <a:spLocks noGrp="1"/>
          </p:cNvSpPr>
          <p:nvPr>
            <p:ph type="ctrTitle"/>
          </p:nvPr>
        </p:nvSpPr>
        <p:spPr>
          <a:xfrm>
            <a:off x="720000" y="885175"/>
            <a:ext cx="3852000" cy="264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 Shot Learning: </a:t>
            </a:r>
            <a:r>
              <a:rPr lang="en-CA" sz="3600" b="1">
                <a:latin typeface="Calibri" panose="020F0502020204030204" pitchFamily="34" charset="0"/>
                <a:cs typeface="Calibri" panose="020F0502020204030204" pitchFamily="34" charset="0"/>
              </a:rPr>
              <a:t>Predict H1N1 and Seasonal Flu Vaccines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41"/>
          <p:cNvSpPr txBox="1">
            <a:spLocks noGrp="1"/>
          </p:cNvSpPr>
          <p:nvPr>
            <p:ph type="title"/>
          </p:nvPr>
        </p:nvSpPr>
        <p:spPr>
          <a:xfrm>
            <a:off x="1200628" y="2514505"/>
            <a:ext cx="7044470" cy="70921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CA" altLang="zh-CN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HE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M</a:t>
            </a:r>
            <a:r>
              <a:rPr lang="en-CA" altLang="zh-CN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ODEL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-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altLang="zh-CN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EXPLAINED</a:t>
            </a:r>
            <a:endParaRPr b="1" dirty="0"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3514" name="Google Shape;3514;p41"/>
          <p:cNvSpPr txBox="1">
            <a:spLocks noGrp="1"/>
          </p:cNvSpPr>
          <p:nvPr>
            <p:ph type="title" idx="2"/>
          </p:nvPr>
        </p:nvSpPr>
        <p:spPr>
          <a:xfrm>
            <a:off x="2452300" y="1327763"/>
            <a:ext cx="4430906" cy="8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2213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02</a:t>
            </a:r>
            <a:r>
              <a:rPr lang="en" b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.</a:t>
            </a:r>
            <a:endParaRPr b="1"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78ED-8CB4-4BD1-86B0-D30208C8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86" y="58949"/>
            <a:ext cx="7704000" cy="572700"/>
          </a:xfrm>
        </p:spPr>
        <p:txBody>
          <a:bodyPr/>
          <a:lstStyle/>
          <a:p>
            <a:r>
              <a:rPr lang="en-US" altLang="zh-CN" sz="2800" b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Overview</a:t>
            </a:r>
            <a:endParaRPr lang="en-CA" sz="2800" b="1"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3739;p45">
            <a:extLst>
              <a:ext uri="{FF2B5EF4-FFF2-40B4-BE49-F238E27FC236}">
                <a16:creationId xmlns:a16="http://schemas.microsoft.com/office/drawing/2014/main" id="{519D2425-2C6F-460D-96CC-D2100358FC15}"/>
              </a:ext>
            </a:extLst>
          </p:cNvPr>
          <p:cNvSpPr txBox="1"/>
          <p:nvPr/>
        </p:nvSpPr>
        <p:spPr>
          <a:xfrm>
            <a:off x="870564" y="1763897"/>
            <a:ext cx="1450679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Fira Sans Light"/>
              </a:rPr>
              <a:t>C</a:t>
            </a:r>
            <a:r>
              <a:rPr lang="en">
                <a:solidFill>
                  <a:schemeClr val="dk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Fira Sans Light"/>
              </a:rPr>
              <a:t>heck datatype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Fira Sans Light"/>
              </a:rPr>
              <a:t>Check NA</a:t>
            </a:r>
            <a:endParaRPr>
              <a:solidFill>
                <a:srgbClr val="020305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  <a:sym typeface="Fira Sans Light"/>
            </a:endParaRPr>
          </a:p>
        </p:txBody>
      </p:sp>
      <p:cxnSp>
        <p:nvCxnSpPr>
          <p:cNvPr id="65" name="Google Shape;3796;p45">
            <a:extLst>
              <a:ext uri="{FF2B5EF4-FFF2-40B4-BE49-F238E27FC236}">
                <a16:creationId xmlns:a16="http://schemas.microsoft.com/office/drawing/2014/main" id="{EAE11D0B-F5FC-4F2C-B10B-8BA02A866F2C}"/>
              </a:ext>
            </a:extLst>
          </p:cNvPr>
          <p:cNvCxnSpPr>
            <a:cxnSpLocks/>
            <a:endCxn id="97" idx="4"/>
          </p:cNvCxnSpPr>
          <p:nvPr/>
        </p:nvCxnSpPr>
        <p:spPr>
          <a:xfrm flipV="1">
            <a:off x="576174" y="4306895"/>
            <a:ext cx="2490716" cy="706586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6" name="Google Shape;3798;p45">
            <a:extLst>
              <a:ext uri="{FF2B5EF4-FFF2-40B4-BE49-F238E27FC236}">
                <a16:creationId xmlns:a16="http://schemas.microsoft.com/office/drawing/2014/main" id="{98601305-D091-4176-9D5F-2BD7250675BE}"/>
              </a:ext>
            </a:extLst>
          </p:cNvPr>
          <p:cNvSpPr/>
          <p:nvPr/>
        </p:nvSpPr>
        <p:spPr>
          <a:xfrm>
            <a:off x="391138" y="794894"/>
            <a:ext cx="402900" cy="40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Rubik"/>
              </a:rPr>
              <a:t>1</a:t>
            </a:r>
            <a:endParaRPr sz="1600" b="1">
              <a:solidFill>
                <a:schemeClr val="lt2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  <a:sym typeface="Rubik"/>
            </a:endParaRPr>
          </a:p>
        </p:txBody>
      </p:sp>
      <p:sp>
        <p:nvSpPr>
          <p:cNvPr id="72" name="Google Shape;3739;p45">
            <a:extLst>
              <a:ext uri="{FF2B5EF4-FFF2-40B4-BE49-F238E27FC236}">
                <a16:creationId xmlns:a16="http://schemas.microsoft.com/office/drawing/2014/main" id="{06E1ABA2-616F-46A0-8FC8-4A68C389E2EA}"/>
              </a:ext>
            </a:extLst>
          </p:cNvPr>
          <p:cNvSpPr txBox="1"/>
          <p:nvPr/>
        </p:nvSpPr>
        <p:spPr>
          <a:xfrm>
            <a:off x="886406" y="753340"/>
            <a:ext cx="143483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Fira Sans Light"/>
              </a:rPr>
              <a:t>Import dataset</a:t>
            </a:r>
            <a:endParaRPr>
              <a:solidFill>
                <a:srgbClr val="020305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  <a:sym typeface="Fira Sans Light"/>
            </a:endParaRPr>
          </a:p>
        </p:txBody>
      </p:sp>
      <p:sp>
        <p:nvSpPr>
          <p:cNvPr id="74" name="Google Shape;3797;p45">
            <a:extLst>
              <a:ext uri="{FF2B5EF4-FFF2-40B4-BE49-F238E27FC236}">
                <a16:creationId xmlns:a16="http://schemas.microsoft.com/office/drawing/2014/main" id="{AEDDE8E4-0A1D-49E4-89C4-B6819B03C186}"/>
              </a:ext>
            </a:extLst>
          </p:cNvPr>
          <p:cNvSpPr/>
          <p:nvPr/>
        </p:nvSpPr>
        <p:spPr>
          <a:xfrm>
            <a:off x="393119" y="1802376"/>
            <a:ext cx="402900" cy="40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Rubik"/>
              </a:rPr>
              <a:t>2</a:t>
            </a:r>
            <a:endParaRPr sz="1600" b="1">
              <a:solidFill>
                <a:schemeClr val="lt2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  <a:sym typeface="Rubik"/>
            </a:endParaRPr>
          </a:p>
        </p:txBody>
      </p:sp>
      <p:sp>
        <p:nvSpPr>
          <p:cNvPr id="77" name="Google Shape;3800;p45">
            <a:extLst>
              <a:ext uri="{FF2B5EF4-FFF2-40B4-BE49-F238E27FC236}">
                <a16:creationId xmlns:a16="http://schemas.microsoft.com/office/drawing/2014/main" id="{651CADA4-C11D-4CF8-B0D0-7065978FD346}"/>
              </a:ext>
            </a:extLst>
          </p:cNvPr>
          <p:cNvSpPr/>
          <p:nvPr/>
        </p:nvSpPr>
        <p:spPr>
          <a:xfrm>
            <a:off x="391138" y="2847370"/>
            <a:ext cx="402900" cy="40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Rubik"/>
              </a:rPr>
              <a:t>3</a:t>
            </a:r>
            <a:endParaRPr sz="1600" b="1">
              <a:solidFill>
                <a:schemeClr val="lt2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  <a:sym typeface="Rubik"/>
            </a:endParaRPr>
          </a:p>
        </p:txBody>
      </p:sp>
      <p:sp>
        <p:nvSpPr>
          <p:cNvPr id="79" name="Google Shape;3739;p45">
            <a:extLst>
              <a:ext uri="{FF2B5EF4-FFF2-40B4-BE49-F238E27FC236}">
                <a16:creationId xmlns:a16="http://schemas.microsoft.com/office/drawing/2014/main" id="{50D6FBF4-5E38-4206-8456-B8BC1C3B2EFF}"/>
              </a:ext>
            </a:extLst>
          </p:cNvPr>
          <p:cNvSpPr txBox="1"/>
          <p:nvPr/>
        </p:nvSpPr>
        <p:spPr>
          <a:xfrm>
            <a:off x="899550" y="2807694"/>
            <a:ext cx="1450679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Fira Sans Light"/>
              </a:rPr>
              <a:t>Drop the columns[NA</a:t>
            </a:r>
            <a:r>
              <a:rPr lang="en-US" altLang="zh-CN">
                <a:solidFill>
                  <a:schemeClr val="dk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Fira Sans Light"/>
              </a:rPr>
              <a:t>%&gt;45%]</a:t>
            </a:r>
            <a:endParaRPr lang="en-CA">
              <a:solidFill>
                <a:schemeClr val="dk2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  <a:sym typeface="Fira Sans Light"/>
            </a:endParaRPr>
          </a:p>
        </p:txBody>
      </p:sp>
      <p:sp>
        <p:nvSpPr>
          <p:cNvPr id="81" name="Google Shape;3797;p45">
            <a:extLst>
              <a:ext uri="{FF2B5EF4-FFF2-40B4-BE49-F238E27FC236}">
                <a16:creationId xmlns:a16="http://schemas.microsoft.com/office/drawing/2014/main" id="{285508B0-592C-4371-BB87-ABE7F9F5781B}"/>
              </a:ext>
            </a:extLst>
          </p:cNvPr>
          <p:cNvSpPr/>
          <p:nvPr/>
        </p:nvSpPr>
        <p:spPr>
          <a:xfrm>
            <a:off x="391138" y="3887506"/>
            <a:ext cx="402900" cy="40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Rubik"/>
              </a:rPr>
              <a:t>4</a:t>
            </a:r>
            <a:endParaRPr sz="1600" b="1">
              <a:solidFill>
                <a:schemeClr val="lt2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  <a:sym typeface="Rubik"/>
            </a:endParaRPr>
          </a:p>
        </p:txBody>
      </p:sp>
      <p:sp>
        <p:nvSpPr>
          <p:cNvPr id="82" name="Google Shape;3739;p45">
            <a:extLst>
              <a:ext uri="{FF2B5EF4-FFF2-40B4-BE49-F238E27FC236}">
                <a16:creationId xmlns:a16="http://schemas.microsoft.com/office/drawing/2014/main" id="{D7B28EA5-3101-45FC-80D1-0820D2B671CF}"/>
              </a:ext>
            </a:extLst>
          </p:cNvPr>
          <p:cNvSpPr txBox="1"/>
          <p:nvPr/>
        </p:nvSpPr>
        <p:spPr>
          <a:xfrm>
            <a:off x="870564" y="3884844"/>
            <a:ext cx="1450679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Fira Sans Light"/>
              </a:rPr>
              <a:t>Encode Data with different methods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1EE90AD-DE06-4513-852A-8AE63837B3F1}"/>
              </a:ext>
            </a:extLst>
          </p:cNvPr>
          <p:cNvCxnSpPr>
            <a:cxnSpLocks/>
            <a:endCxn id="81" idx="4"/>
          </p:cNvCxnSpPr>
          <p:nvPr/>
        </p:nvCxnSpPr>
        <p:spPr>
          <a:xfrm flipV="1">
            <a:off x="591301" y="4290406"/>
            <a:ext cx="1287" cy="706585"/>
          </a:xfrm>
          <a:prstGeom prst="line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7" name="Google Shape;3797;p45">
            <a:extLst>
              <a:ext uri="{FF2B5EF4-FFF2-40B4-BE49-F238E27FC236}">
                <a16:creationId xmlns:a16="http://schemas.microsoft.com/office/drawing/2014/main" id="{C2DBB575-8A84-43B6-8F17-E7459CF738FA}"/>
              </a:ext>
            </a:extLst>
          </p:cNvPr>
          <p:cNvSpPr/>
          <p:nvPr/>
        </p:nvSpPr>
        <p:spPr>
          <a:xfrm>
            <a:off x="2865440" y="3903995"/>
            <a:ext cx="402900" cy="40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Rubik"/>
              </a:rPr>
              <a:t>5</a:t>
            </a:r>
            <a:endParaRPr sz="1600" b="1">
              <a:solidFill>
                <a:schemeClr val="lt2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  <a:sym typeface="Rubik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088C3D6-96AC-4AC1-9B46-DA6B0A940568}"/>
              </a:ext>
            </a:extLst>
          </p:cNvPr>
          <p:cNvCxnSpPr>
            <a:cxnSpLocks/>
            <a:stCxn id="66" idx="4"/>
            <a:endCxn id="74" idx="0"/>
          </p:cNvCxnSpPr>
          <p:nvPr/>
        </p:nvCxnSpPr>
        <p:spPr>
          <a:xfrm>
            <a:off x="592588" y="1197794"/>
            <a:ext cx="1981" cy="604582"/>
          </a:xfrm>
          <a:prstGeom prst="line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DBF532D-5538-4502-82F1-2C0EB4A19A09}"/>
              </a:ext>
            </a:extLst>
          </p:cNvPr>
          <p:cNvCxnSpPr>
            <a:cxnSpLocks/>
            <a:stCxn id="74" idx="4"/>
            <a:endCxn id="77" idx="0"/>
          </p:cNvCxnSpPr>
          <p:nvPr/>
        </p:nvCxnSpPr>
        <p:spPr>
          <a:xfrm flipH="1">
            <a:off x="592588" y="2205276"/>
            <a:ext cx="1981" cy="642094"/>
          </a:xfrm>
          <a:prstGeom prst="line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C4BB738-B211-498E-A9C4-9200C77F667A}"/>
              </a:ext>
            </a:extLst>
          </p:cNvPr>
          <p:cNvCxnSpPr>
            <a:cxnSpLocks/>
          </p:cNvCxnSpPr>
          <p:nvPr/>
        </p:nvCxnSpPr>
        <p:spPr>
          <a:xfrm flipH="1">
            <a:off x="593262" y="3261901"/>
            <a:ext cx="1981" cy="642094"/>
          </a:xfrm>
          <a:prstGeom prst="line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9" name="Google Shape;3739;p45">
            <a:extLst>
              <a:ext uri="{FF2B5EF4-FFF2-40B4-BE49-F238E27FC236}">
                <a16:creationId xmlns:a16="http://schemas.microsoft.com/office/drawing/2014/main" id="{74ECFA98-1092-408B-8FB9-1938DDA9B09F}"/>
              </a:ext>
            </a:extLst>
          </p:cNvPr>
          <p:cNvSpPr txBox="1"/>
          <p:nvPr/>
        </p:nvSpPr>
        <p:spPr>
          <a:xfrm>
            <a:off x="3342211" y="3904334"/>
            <a:ext cx="1450679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CA">
                <a:solidFill>
                  <a:schemeClr val="dk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Fira Sans Light"/>
              </a:rPr>
              <a:t>Define numeric &amp; non_numeric columns</a:t>
            </a:r>
          </a:p>
        </p:txBody>
      </p:sp>
      <p:sp>
        <p:nvSpPr>
          <p:cNvPr id="112" name="Google Shape;3797;p45">
            <a:extLst>
              <a:ext uri="{FF2B5EF4-FFF2-40B4-BE49-F238E27FC236}">
                <a16:creationId xmlns:a16="http://schemas.microsoft.com/office/drawing/2014/main" id="{A9014ED5-607E-4498-B89E-4A83D74100D9}"/>
              </a:ext>
            </a:extLst>
          </p:cNvPr>
          <p:cNvSpPr/>
          <p:nvPr/>
        </p:nvSpPr>
        <p:spPr>
          <a:xfrm>
            <a:off x="2865440" y="2859001"/>
            <a:ext cx="402900" cy="40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Rubik"/>
              </a:rPr>
              <a:t>6</a:t>
            </a:r>
            <a:endParaRPr sz="1600" b="1">
              <a:solidFill>
                <a:schemeClr val="lt2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  <a:sym typeface="Rubik"/>
            </a:endParaRPr>
          </a:p>
        </p:txBody>
      </p:sp>
      <p:sp>
        <p:nvSpPr>
          <p:cNvPr id="113" name="Google Shape;3739;p45">
            <a:extLst>
              <a:ext uri="{FF2B5EF4-FFF2-40B4-BE49-F238E27FC236}">
                <a16:creationId xmlns:a16="http://schemas.microsoft.com/office/drawing/2014/main" id="{821DBEC4-0CED-4034-9EF4-0E74E4AE617E}"/>
              </a:ext>
            </a:extLst>
          </p:cNvPr>
          <p:cNvSpPr txBox="1"/>
          <p:nvPr/>
        </p:nvSpPr>
        <p:spPr>
          <a:xfrm>
            <a:off x="3368422" y="2781220"/>
            <a:ext cx="200192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Fira Sans Light"/>
              </a:rPr>
              <a:t>Define pipelines on two columns(simple imputer/ OHE)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D0870AD-0868-4FBB-9D07-EDD0A9CD21A4}"/>
              </a:ext>
            </a:extLst>
          </p:cNvPr>
          <p:cNvCxnSpPr>
            <a:cxnSpLocks/>
          </p:cNvCxnSpPr>
          <p:nvPr/>
        </p:nvCxnSpPr>
        <p:spPr>
          <a:xfrm flipH="1">
            <a:off x="3064909" y="3279262"/>
            <a:ext cx="1981" cy="642094"/>
          </a:xfrm>
          <a:prstGeom prst="line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5" name="Google Shape;3797;p45">
            <a:extLst>
              <a:ext uri="{FF2B5EF4-FFF2-40B4-BE49-F238E27FC236}">
                <a16:creationId xmlns:a16="http://schemas.microsoft.com/office/drawing/2014/main" id="{FD5D32DA-B73A-4CAA-9676-55304FF75428}"/>
              </a:ext>
            </a:extLst>
          </p:cNvPr>
          <p:cNvSpPr/>
          <p:nvPr/>
        </p:nvSpPr>
        <p:spPr>
          <a:xfrm>
            <a:off x="2865440" y="1744417"/>
            <a:ext cx="402900" cy="40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Rubik"/>
              </a:rPr>
              <a:t>7</a:t>
            </a:r>
            <a:endParaRPr sz="1600" b="1">
              <a:solidFill>
                <a:schemeClr val="lt2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  <a:sym typeface="Rubik"/>
            </a:endParaRPr>
          </a:p>
        </p:txBody>
      </p:sp>
      <p:sp>
        <p:nvSpPr>
          <p:cNvPr id="116" name="Google Shape;3739;p45">
            <a:extLst>
              <a:ext uri="{FF2B5EF4-FFF2-40B4-BE49-F238E27FC236}">
                <a16:creationId xmlns:a16="http://schemas.microsoft.com/office/drawing/2014/main" id="{F5B88155-6CD8-487A-9D65-46101EACC3C6}"/>
              </a:ext>
            </a:extLst>
          </p:cNvPr>
          <p:cNvSpPr txBox="1"/>
          <p:nvPr/>
        </p:nvSpPr>
        <p:spPr>
          <a:xfrm>
            <a:off x="3384965" y="1763897"/>
            <a:ext cx="1450679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Fira Sans Light"/>
              </a:rPr>
              <a:t>Train/Test Split (test size=0.2)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3B61B2-E3CE-49A6-A65A-2F88EEB3444F}"/>
              </a:ext>
            </a:extLst>
          </p:cNvPr>
          <p:cNvCxnSpPr>
            <a:cxnSpLocks/>
            <a:endCxn id="112" idx="0"/>
          </p:cNvCxnSpPr>
          <p:nvPr/>
        </p:nvCxnSpPr>
        <p:spPr>
          <a:xfrm>
            <a:off x="3064910" y="2163806"/>
            <a:ext cx="1980" cy="695195"/>
          </a:xfrm>
          <a:prstGeom prst="line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8" name="Google Shape;3797;p45">
            <a:extLst>
              <a:ext uri="{FF2B5EF4-FFF2-40B4-BE49-F238E27FC236}">
                <a16:creationId xmlns:a16="http://schemas.microsoft.com/office/drawing/2014/main" id="{1C30BA91-03D7-43AE-B932-ADAE12BF2C29}"/>
              </a:ext>
            </a:extLst>
          </p:cNvPr>
          <p:cNvSpPr/>
          <p:nvPr/>
        </p:nvSpPr>
        <p:spPr>
          <a:xfrm>
            <a:off x="2865440" y="794487"/>
            <a:ext cx="402900" cy="40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Rubik"/>
              </a:rPr>
              <a:t>8</a:t>
            </a:r>
            <a:endParaRPr sz="1600" b="1">
              <a:solidFill>
                <a:schemeClr val="lt2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  <a:sym typeface="Rubik"/>
            </a:endParaRPr>
          </a:p>
        </p:txBody>
      </p:sp>
      <p:sp>
        <p:nvSpPr>
          <p:cNvPr id="120" name="Google Shape;3797;p45">
            <a:extLst>
              <a:ext uri="{FF2B5EF4-FFF2-40B4-BE49-F238E27FC236}">
                <a16:creationId xmlns:a16="http://schemas.microsoft.com/office/drawing/2014/main" id="{B85092FA-D37A-40A3-8945-B677729440F4}"/>
              </a:ext>
            </a:extLst>
          </p:cNvPr>
          <p:cNvSpPr/>
          <p:nvPr/>
        </p:nvSpPr>
        <p:spPr>
          <a:xfrm>
            <a:off x="5570846" y="810259"/>
            <a:ext cx="402900" cy="40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Rubik"/>
              </a:rPr>
              <a:t>9</a:t>
            </a:r>
            <a:endParaRPr sz="1600" b="1">
              <a:solidFill>
                <a:schemeClr val="lt2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  <a:sym typeface="Rubik"/>
            </a:endParaRPr>
          </a:p>
        </p:txBody>
      </p:sp>
      <p:sp>
        <p:nvSpPr>
          <p:cNvPr id="122" name="Google Shape;3797;p45">
            <a:extLst>
              <a:ext uri="{FF2B5EF4-FFF2-40B4-BE49-F238E27FC236}">
                <a16:creationId xmlns:a16="http://schemas.microsoft.com/office/drawing/2014/main" id="{18A39DD8-A0BB-4E9C-956B-1A3423870410}"/>
              </a:ext>
            </a:extLst>
          </p:cNvPr>
          <p:cNvSpPr/>
          <p:nvPr/>
        </p:nvSpPr>
        <p:spPr>
          <a:xfrm>
            <a:off x="5576745" y="1763897"/>
            <a:ext cx="402900" cy="40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Rubik"/>
              </a:rPr>
              <a:t>10</a:t>
            </a:r>
            <a:endParaRPr sz="1600" b="1">
              <a:solidFill>
                <a:schemeClr val="lt2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  <a:sym typeface="Rubik"/>
            </a:endParaRPr>
          </a:p>
        </p:txBody>
      </p:sp>
      <p:sp>
        <p:nvSpPr>
          <p:cNvPr id="123" name="Google Shape;3739;p45">
            <a:extLst>
              <a:ext uri="{FF2B5EF4-FFF2-40B4-BE49-F238E27FC236}">
                <a16:creationId xmlns:a16="http://schemas.microsoft.com/office/drawing/2014/main" id="{65E155AF-A631-48A6-933B-62B319F2FED2}"/>
              </a:ext>
            </a:extLst>
          </p:cNvPr>
          <p:cNvSpPr txBox="1"/>
          <p:nvPr/>
        </p:nvSpPr>
        <p:spPr>
          <a:xfrm>
            <a:off x="6044329" y="753340"/>
            <a:ext cx="1450679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Fira Sans Light"/>
              </a:rPr>
              <a:t>Set algorithms and parameters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C9BA475-9475-4131-9992-E50E43DB52A6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3062928" y="1197794"/>
            <a:ext cx="3962" cy="546623"/>
          </a:xfrm>
          <a:prstGeom prst="line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AA358EA-A089-494F-8A01-76CE23DF3DC4}"/>
              </a:ext>
            </a:extLst>
          </p:cNvPr>
          <p:cNvCxnSpPr>
            <a:cxnSpLocks/>
            <a:endCxn id="120" idx="2"/>
          </p:cNvCxnSpPr>
          <p:nvPr/>
        </p:nvCxnSpPr>
        <p:spPr>
          <a:xfrm>
            <a:off x="4901356" y="1011709"/>
            <a:ext cx="669490" cy="0"/>
          </a:xfrm>
          <a:prstGeom prst="line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9382DD8-8B99-49FE-A314-E72F6D75B44E}"/>
              </a:ext>
            </a:extLst>
          </p:cNvPr>
          <p:cNvCxnSpPr>
            <a:cxnSpLocks/>
            <a:stCxn id="120" idx="4"/>
            <a:endCxn id="122" idx="0"/>
          </p:cNvCxnSpPr>
          <p:nvPr/>
        </p:nvCxnSpPr>
        <p:spPr>
          <a:xfrm>
            <a:off x="5772296" y="1213159"/>
            <a:ext cx="5899" cy="550738"/>
          </a:xfrm>
          <a:prstGeom prst="line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3" name="Google Shape;3797;p45">
            <a:extLst>
              <a:ext uri="{FF2B5EF4-FFF2-40B4-BE49-F238E27FC236}">
                <a16:creationId xmlns:a16="http://schemas.microsoft.com/office/drawing/2014/main" id="{B91B979B-A66F-4FE8-B47A-8CB64D301928}"/>
              </a:ext>
            </a:extLst>
          </p:cNvPr>
          <p:cNvSpPr/>
          <p:nvPr/>
        </p:nvSpPr>
        <p:spPr>
          <a:xfrm>
            <a:off x="5570846" y="3670790"/>
            <a:ext cx="402900" cy="40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Rubik"/>
              </a:rPr>
              <a:t>11</a:t>
            </a:r>
            <a:endParaRPr sz="1600" b="1">
              <a:solidFill>
                <a:schemeClr val="lt2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  <a:sym typeface="Rubik"/>
            </a:endParaRP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D9E55DE-3E55-45D8-A2CA-19C5300EA6EB}"/>
              </a:ext>
            </a:extLst>
          </p:cNvPr>
          <p:cNvCxnSpPr>
            <a:cxnSpLocks/>
            <a:stCxn id="122" idx="4"/>
            <a:endCxn id="133" idx="0"/>
          </p:cNvCxnSpPr>
          <p:nvPr/>
        </p:nvCxnSpPr>
        <p:spPr>
          <a:xfrm flipH="1">
            <a:off x="5772296" y="2166797"/>
            <a:ext cx="5899" cy="1503993"/>
          </a:xfrm>
          <a:prstGeom prst="line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2" name="Google Shape;3739;p45">
            <a:extLst>
              <a:ext uri="{FF2B5EF4-FFF2-40B4-BE49-F238E27FC236}">
                <a16:creationId xmlns:a16="http://schemas.microsoft.com/office/drawing/2014/main" id="{B6C2660C-B05B-4EA8-8819-7B4EA597B253}"/>
              </a:ext>
            </a:extLst>
          </p:cNvPr>
          <p:cNvSpPr txBox="1"/>
          <p:nvPr/>
        </p:nvSpPr>
        <p:spPr>
          <a:xfrm>
            <a:off x="3338923" y="782299"/>
            <a:ext cx="1450679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Fira Sans Light"/>
              </a:rPr>
              <a:t>Preprocess on </a:t>
            </a:r>
            <a:r>
              <a:rPr lang="en-CA" err="1">
                <a:solidFill>
                  <a:schemeClr val="dk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Fira Sans Light"/>
              </a:rPr>
              <a:t>X_train</a:t>
            </a:r>
            <a:r>
              <a:rPr lang="en-CA">
                <a:solidFill>
                  <a:schemeClr val="dk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Fira Sans Light"/>
              </a:rPr>
              <a:t>, </a:t>
            </a:r>
            <a:r>
              <a:rPr lang="en-CA" err="1">
                <a:solidFill>
                  <a:schemeClr val="dk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Fira Sans Light"/>
              </a:rPr>
              <a:t>X_eval</a:t>
            </a:r>
            <a:r>
              <a:rPr lang="en-CA">
                <a:solidFill>
                  <a:schemeClr val="dk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Fira Sans Light"/>
              </a:rPr>
              <a:t>, </a:t>
            </a:r>
            <a:r>
              <a:rPr lang="en-CA" err="1">
                <a:solidFill>
                  <a:schemeClr val="dk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Fira Sans Light"/>
              </a:rPr>
              <a:t>train_df</a:t>
            </a:r>
            <a:endParaRPr lang="en-CA">
              <a:solidFill>
                <a:schemeClr val="dk2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  <a:sym typeface="Fira Sans Light"/>
            </a:endParaRPr>
          </a:p>
        </p:txBody>
      </p:sp>
      <p:sp>
        <p:nvSpPr>
          <p:cNvPr id="145" name="Google Shape;3739;p45">
            <a:extLst>
              <a:ext uri="{FF2B5EF4-FFF2-40B4-BE49-F238E27FC236}">
                <a16:creationId xmlns:a16="http://schemas.microsoft.com/office/drawing/2014/main" id="{BECBE26B-259C-4BD0-B370-CE6739736DA6}"/>
              </a:ext>
            </a:extLst>
          </p:cNvPr>
          <p:cNvSpPr txBox="1"/>
          <p:nvPr/>
        </p:nvSpPr>
        <p:spPr>
          <a:xfrm>
            <a:off x="6114138" y="3670790"/>
            <a:ext cx="187358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Fira Sans Light"/>
              </a:rPr>
              <a:t>Hyper</a:t>
            </a:r>
            <a:r>
              <a:rPr lang="en-US" altLang="zh-CN">
                <a:solidFill>
                  <a:schemeClr val="dk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Fira Sans Light"/>
              </a:rPr>
              <a:t>parameters Tuning</a:t>
            </a:r>
            <a:endParaRPr lang="en-CA">
              <a:solidFill>
                <a:schemeClr val="dk2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  <a:sym typeface="Fira Sans Light"/>
            </a:endParaRPr>
          </a:p>
        </p:txBody>
      </p:sp>
      <p:sp>
        <p:nvSpPr>
          <p:cNvPr id="146" name="Google Shape;3797;p45">
            <a:extLst>
              <a:ext uri="{FF2B5EF4-FFF2-40B4-BE49-F238E27FC236}">
                <a16:creationId xmlns:a16="http://schemas.microsoft.com/office/drawing/2014/main" id="{BD8B95F0-D326-40F2-B27B-954FC444C532}"/>
              </a:ext>
            </a:extLst>
          </p:cNvPr>
          <p:cNvSpPr/>
          <p:nvPr/>
        </p:nvSpPr>
        <p:spPr>
          <a:xfrm>
            <a:off x="5583193" y="4639694"/>
            <a:ext cx="402900" cy="40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Rubik"/>
              </a:rPr>
              <a:t>12</a:t>
            </a:r>
            <a:endParaRPr sz="1600" b="1">
              <a:solidFill>
                <a:schemeClr val="lt2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  <a:sym typeface="Rubik"/>
            </a:endParaRPr>
          </a:p>
        </p:txBody>
      </p:sp>
      <p:sp>
        <p:nvSpPr>
          <p:cNvPr id="147" name="Google Shape;3739;p45">
            <a:extLst>
              <a:ext uri="{FF2B5EF4-FFF2-40B4-BE49-F238E27FC236}">
                <a16:creationId xmlns:a16="http://schemas.microsoft.com/office/drawing/2014/main" id="{CF7C1B2B-4E36-42CA-A25A-8B118299FC6B}"/>
              </a:ext>
            </a:extLst>
          </p:cNvPr>
          <p:cNvSpPr txBox="1"/>
          <p:nvPr/>
        </p:nvSpPr>
        <p:spPr>
          <a:xfrm>
            <a:off x="6114138" y="4561162"/>
            <a:ext cx="187358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Fira Sans Light"/>
              </a:rPr>
              <a:t>Make </a:t>
            </a:r>
            <a:r>
              <a:rPr lang="en-US" altLang="zh-CN">
                <a:solidFill>
                  <a:schemeClr val="dk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  <a:sym typeface="Fira Sans Light"/>
              </a:rPr>
              <a:t>predictions</a:t>
            </a:r>
            <a:endParaRPr lang="en-CA">
              <a:solidFill>
                <a:schemeClr val="dk2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  <a:sym typeface="Fira Sans Light"/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3240742-107B-4D00-8369-D2A704AA243B}"/>
              </a:ext>
            </a:extLst>
          </p:cNvPr>
          <p:cNvCxnSpPr>
            <a:cxnSpLocks/>
            <a:stCxn id="133" idx="4"/>
          </p:cNvCxnSpPr>
          <p:nvPr/>
        </p:nvCxnSpPr>
        <p:spPr>
          <a:xfrm>
            <a:off x="5772296" y="4073690"/>
            <a:ext cx="12347" cy="566004"/>
          </a:xfrm>
          <a:prstGeom prst="line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251C231B-E8CF-4CA6-ACF0-B348ED7B3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747" y="1471105"/>
            <a:ext cx="2521705" cy="21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63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p38"/>
          <p:cNvSpPr txBox="1">
            <a:spLocks noGrp="1"/>
          </p:cNvSpPr>
          <p:nvPr>
            <p:ph type="subTitle" idx="3"/>
          </p:nvPr>
        </p:nvSpPr>
        <p:spPr>
          <a:xfrm>
            <a:off x="257239" y="785045"/>
            <a:ext cx="25185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Check NA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A43A93-DF09-4B30-8529-6652089C6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6" y="1337936"/>
            <a:ext cx="6696139" cy="337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DD05C0-B965-4FF6-BAE1-375A4839C1FF}"/>
              </a:ext>
            </a:extLst>
          </p:cNvPr>
          <p:cNvSpPr txBox="1"/>
          <p:nvPr/>
        </p:nvSpPr>
        <p:spPr>
          <a:xfrm>
            <a:off x="6600306" y="2223860"/>
            <a:ext cx="2653002" cy="19082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1200" b="1" i="1">
                <a:solidFill>
                  <a:srgbClr val="1A1A1A"/>
                </a:solidFill>
                <a:latin typeface="Calibri"/>
                <a:ea typeface="Tahoma"/>
                <a:cs typeface="Calibri"/>
              </a:rPr>
              <a:t>We drop the columns having more than </a:t>
            </a:r>
            <a:r>
              <a:rPr lang="en-CA" sz="1200" b="1" i="1">
                <a:solidFill>
                  <a:srgbClr val="F49103"/>
                </a:solidFill>
                <a:latin typeface="Calibri"/>
                <a:ea typeface="Tahoma"/>
                <a:cs typeface="Calibri"/>
              </a:rPr>
              <a:t>45% </a:t>
            </a:r>
            <a:r>
              <a:rPr lang="en-CA" sz="1200" b="1" i="1">
                <a:solidFill>
                  <a:srgbClr val="1A1A1A"/>
                </a:solidFill>
                <a:latin typeface="Calibri"/>
                <a:ea typeface="Tahoma"/>
                <a:cs typeface="Calibri"/>
              </a:rPr>
              <a:t>nan values.</a:t>
            </a:r>
            <a:endParaRPr lang="en-CA" sz="1200" b="1" i="1">
              <a:solidFill>
                <a:srgbClr val="F49103"/>
              </a:solidFill>
              <a:effectLst/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endParaRPr lang="en-CA" sz="2400" b="1" i="1">
              <a:solidFill>
                <a:srgbClr val="1A1A1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r>
              <a:rPr lang="en-US" sz="1200" err="1">
                <a:solidFill>
                  <a:srgbClr val="1A1A1A"/>
                </a:solidFill>
                <a:latin typeface="Calibri"/>
                <a:ea typeface="Tahoma"/>
                <a:cs typeface="Calibri"/>
              </a:rPr>
              <a:t>health_insurance</a:t>
            </a:r>
            <a:r>
              <a:rPr lang="en-US" sz="1200" b="1">
                <a:solidFill>
                  <a:srgbClr val="1A1A1A"/>
                </a:solidFill>
                <a:latin typeface="Calibri"/>
                <a:ea typeface="Tahoma"/>
                <a:cs typeface="Calibri"/>
              </a:rPr>
              <a:t> </a:t>
            </a:r>
            <a:r>
              <a:rPr lang="en-US" b="1">
                <a:solidFill>
                  <a:srgbClr val="C00000"/>
                </a:solidFill>
                <a:latin typeface="Calibri"/>
                <a:ea typeface="Tahoma"/>
                <a:cs typeface="Calibri"/>
              </a:rPr>
              <a:t>45.96%</a:t>
            </a:r>
          </a:p>
          <a:p>
            <a:endParaRPr lang="en-US" b="1" i="0">
              <a:solidFill>
                <a:srgbClr val="1A1A1A"/>
              </a:solidFill>
              <a:effectLst/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r>
              <a:rPr lang="en-US" sz="1200" err="1">
                <a:solidFill>
                  <a:srgbClr val="1A1A1A"/>
                </a:solidFill>
                <a:latin typeface="Calibri"/>
                <a:ea typeface="Tahoma"/>
                <a:cs typeface="Calibri"/>
              </a:rPr>
              <a:t>employment_industry</a:t>
            </a:r>
            <a:r>
              <a:rPr lang="en-US" sz="1200">
                <a:solidFill>
                  <a:srgbClr val="1A1A1A"/>
                </a:solidFill>
                <a:latin typeface="Calibri"/>
                <a:ea typeface="Tahoma"/>
                <a:cs typeface="Calibri"/>
              </a:rPr>
              <a:t> </a:t>
            </a:r>
            <a:r>
              <a:rPr lang="en-US" b="1">
                <a:solidFill>
                  <a:srgbClr val="C00000"/>
                </a:solidFill>
                <a:latin typeface="Calibri"/>
                <a:ea typeface="Tahoma"/>
                <a:cs typeface="Calibri"/>
              </a:rPr>
              <a:t>49.91%</a:t>
            </a:r>
            <a:endParaRPr lang="en-CA" b="1" i="0">
              <a:solidFill>
                <a:srgbClr val="C00000"/>
              </a:solidFill>
              <a:effectLst/>
              <a:latin typeface="Calibri"/>
              <a:ea typeface="Tahoma"/>
              <a:cs typeface="Calibri"/>
            </a:endParaRPr>
          </a:p>
          <a:p>
            <a:endParaRPr lang="en-CA" b="1">
              <a:solidFill>
                <a:srgbClr val="1A1A1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r>
              <a:rPr lang="en-CA" sz="1200" err="1">
                <a:solidFill>
                  <a:srgbClr val="1A1A1A"/>
                </a:solidFill>
                <a:latin typeface="Calibri"/>
                <a:ea typeface="Tahoma"/>
                <a:cs typeface="Calibri"/>
              </a:rPr>
              <a:t>employment_occupation</a:t>
            </a:r>
            <a:r>
              <a:rPr lang="en-CA" sz="1200">
                <a:solidFill>
                  <a:srgbClr val="1A1A1A"/>
                </a:solidFill>
                <a:latin typeface="Calibri"/>
                <a:ea typeface="Tahoma"/>
                <a:cs typeface="Calibri"/>
              </a:rPr>
              <a:t> </a:t>
            </a:r>
            <a:r>
              <a:rPr lang="en-CA" b="1">
                <a:solidFill>
                  <a:srgbClr val="C00000"/>
                </a:solidFill>
                <a:latin typeface="Calibri"/>
                <a:ea typeface="Tahoma"/>
                <a:cs typeface="Calibri"/>
              </a:rPr>
              <a:t>50.44%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B09623-ED19-4B46-9515-23F7CDE1D618}"/>
              </a:ext>
            </a:extLst>
          </p:cNvPr>
          <p:cNvSpPr/>
          <p:nvPr/>
        </p:nvSpPr>
        <p:spPr>
          <a:xfrm rot="18990943" flipV="1">
            <a:off x="2600060" y="1860628"/>
            <a:ext cx="758810" cy="118388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54CFF49-E740-404F-8331-CA1CE3764FE7}"/>
              </a:ext>
            </a:extLst>
          </p:cNvPr>
          <p:cNvSpPr/>
          <p:nvPr/>
        </p:nvSpPr>
        <p:spPr>
          <a:xfrm rot="18990943" flipV="1">
            <a:off x="5668139" y="1808808"/>
            <a:ext cx="844515" cy="113070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2F7317A-6EF5-4AE6-8C4C-7A4FED993696}"/>
              </a:ext>
            </a:extLst>
          </p:cNvPr>
          <p:cNvSpPr/>
          <p:nvPr/>
        </p:nvSpPr>
        <p:spPr>
          <a:xfrm rot="18990943" flipV="1">
            <a:off x="5826828" y="1790158"/>
            <a:ext cx="918201" cy="11603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oogle Shape;4687;p59">
            <a:extLst>
              <a:ext uri="{FF2B5EF4-FFF2-40B4-BE49-F238E27FC236}">
                <a16:creationId xmlns:a16="http://schemas.microsoft.com/office/drawing/2014/main" id="{276F2ED6-3A99-4563-B5A3-6FE164876560}"/>
              </a:ext>
            </a:extLst>
          </p:cNvPr>
          <p:cNvGrpSpPr/>
          <p:nvPr/>
        </p:nvGrpSpPr>
        <p:grpSpPr>
          <a:xfrm>
            <a:off x="361474" y="742095"/>
            <a:ext cx="385651" cy="488800"/>
            <a:chOff x="5814912" y="1392423"/>
            <a:chExt cx="385651" cy="488800"/>
          </a:xfrm>
        </p:grpSpPr>
        <p:sp>
          <p:nvSpPr>
            <p:cNvPr id="23" name="Google Shape;4688;p59">
              <a:extLst>
                <a:ext uri="{FF2B5EF4-FFF2-40B4-BE49-F238E27FC236}">
                  <a16:creationId xmlns:a16="http://schemas.microsoft.com/office/drawing/2014/main" id="{078C9CF4-9C33-4E64-B170-96491EB68FB7}"/>
                </a:ext>
              </a:extLst>
            </p:cNvPr>
            <p:cNvSpPr/>
            <p:nvPr/>
          </p:nvSpPr>
          <p:spPr>
            <a:xfrm>
              <a:off x="5913130" y="1715917"/>
              <a:ext cx="86057" cy="36333"/>
            </a:xfrm>
            <a:custGeom>
              <a:avLst/>
              <a:gdLst/>
              <a:ahLst/>
              <a:cxnLst/>
              <a:rect l="l" t="t" r="r" b="b"/>
              <a:pathLst>
                <a:path w="3721" h="1571" extrusionOk="0">
                  <a:moveTo>
                    <a:pt x="0" y="1"/>
                  </a:moveTo>
                  <a:lnTo>
                    <a:pt x="0" y="1571"/>
                  </a:lnTo>
                  <a:lnTo>
                    <a:pt x="3720" y="1571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689;p59">
              <a:extLst>
                <a:ext uri="{FF2B5EF4-FFF2-40B4-BE49-F238E27FC236}">
                  <a16:creationId xmlns:a16="http://schemas.microsoft.com/office/drawing/2014/main" id="{0F766E61-01C8-4EFA-BD19-9DD94AE07DB6}"/>
                </a:ext>
              </a:extLst>
            </p:cNvPr>
            <p:cNvSpPr/>
            <p:nvPr/>
          </p:nvSpPr>
          <p:spPr>
            <a:xfrm>
              <a:off x="5898884" y="1820102"/>
              <a:ext cx="292170" cy="51412"/>
            </a:xfrm>
            <a:custGeom>
              <a:avLst/>
              <a:gdLst/>
              <a:ahLst/>
              <a:cxnLst/>
              <a:rect l="l" t="t" r="r" b="b"/>
              <a:pathLst>
                <a:path w="12633" h="2223" extrusionOk="0">
                  <a:moveTo>
                    <a:pt x="1160" y="1"/>
                  </a:moveTo>
                  <a:cubicBezTo>
                    <a:pt x="518" y="1"/>
                    <a:pt x="1" y="518"/>
                    <a:pt x="1" y="1151"/>
                  </a:cubicBezTo>
                  <a:lnTo>
                    <a:pt x="1" y="2222"/>
                  </a:lnTo>
                  <a:lnTo>
                    <a:pt x="12633" y="2222"/>
                  </a:lnTo>
                  <a:lnTo>
                    <a:pt x="12633" y="1151"/>
                  </a:lnTo>
                  <a:cubicBezTo>
                    <a:pt x="12633" y="518"/>
                    <a:pt x="12115" y="1"/>
                    <a:pt x="1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690;p59">
              <a:extLst>
                <a:ext uri="{FF2B5EF4-FFF2-40B4-BE49-F238E27FC236}">
                  <a16:creationId xmlns:a16="http://schemas.microsoft.com/office/drawing/2014/main" id="{9C99446E-D9B1-48F2-8874-841D534D47D0}"/>
                </a:ext>
              </a:extLst>
            </p:cNvPr>
            <p:cNvSpPr/>
            <p:nvPr/>
          </p:nvSpPr>
          <p:spPr>
            <a:xfrm>
              <a:off x="6006792" y="1467723"/>
              <a:ext cx="132682" cy="352417"/>
            </a:xfrm>
            <a:custGeom>
              <a:avLst/>
              <a:gdLst/>
              <a:ahLst/>
              <a:cxnLst/>
              <a:rect l="l" t="t" r="r" b="b"/>
              <a:pathLst>
                <a:path w="5737" h="15238" extrusionOk="0">
                  <a:moveTo>
                    <a:pt x="0" y="1"/>
                  </a:moveTo>
                  <a:lnTo>
                    <a:pt x="0" y="705"/>
                  </a:lnTo>
                  <a:lnTo>
                    <a:pt x="2578" y="705"/>
                  </a:lnTo>
                  <a:cubicBezTo>
                    <a:pt x="3908" y="705"/>
                    <a:pt x="4996" y="1785"/>
                    <a:pt x="4996" y="3123"/>
                  </a:cubicBezTo>
                  <a:lnTo>
                    <a:pt x="4996" y="15238"/>
                  </a:lnTo>
                  <a:lnTo>
                    <a:pt x="5736" y="15238"/>
                  </a:lnTo>
                  <a:lnTo>
                    <a:pt x="5736" y="2829"/>
                  </a:lnTo>
                  <a:cubicBezTo>
                    <a:pt x="5736" y="1267"/>
                    <a:pt x="4470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691;p59">
              <a:extLst>
                <a:ext uri="{FF2B5EF4-FFF2-40B4-BE49-F238E27FC236}">
                  <a16:creationId xmlns:a16="http://schemas.microsoft.com/office/drawing/2014/main" id="{086B5550-7AE7-44BA-A3DB-E80D6B639BEE}"/>
                </a:ext>
              </a:extLst>
            </p:cNvPr>
            <p:cNvSpPr/>
            <p:nvPr/>
          </p:nvSpPr>
          <p:spPr>
            <a:xfrm>
              <a:off x="5919929" y="1401905"/>
              <a:ext cx="57171" cy="179539"/>
            </a:xfrm>
            <a:custGeom>
              <a:avLst/>
              <a:gdLst/>
              <a:ahLst/>
              <a:cxnLst/>
              <a:rect l="l" t="t" r="r" b="b"/>
              <a:pathLst>
                <a:path w="2472" h="7763" extrusionOk="0">
                  <a:moveTo>
                    <a:pt x="0" y="1"/>
                  </a:moveTo>
                  <a:lnTo>
                    <a:pt x="0" y="7762"/>
                  </a:lnTo>
                  <a:lnTo>
                    <a:pt x="2472" y="7762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692;p59">
              <a:extLst>
                <a:ext uri="{FF2B5EF4-FFF2-40B4-BE49-F238E27FC236}">
                  <a16:creationId xmlns:a16="http://schemas.microsoft.com/office/drawing/2014/main" id="{E7D6E8CC-B4C4-421B-966B-214A8F20BD2B}"/>
                </a:ext>
              </a:extLst>
            </p:cNvPr>
            <p:cNvSpPr/>
            <p:nvPr/>
          </p:nvSpPr>
          <p:spPr>
            <a:xfrm>
              <a:off x="5931284" y="1581413"/>
              <a:ext cx="26828" cy="43965"/>
            </a:xfrm>
            <a:custGeom>
              <a:avLst/>
              <a:gdLst/>
              <a:ahLst/>
              <a:cxnLst/>
              <a:rect l="l" t="t" r="r" b="b"/>
              <a:pathLst>
                <a:path w="1160" h="1901" extrusionOk="0">
                  <a:moveTo>
                    <a:pt x="0" y="0"/>
                  </a:moveTo>
                  <a:lnTo>
                    <a:pt x="0" y="1900"/>
                  </a:lnTo>
                  <a:lnTo>
                    <a:pt x="1160" y="1900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693;p59">
              <a:extLst>
                <a:ext uri="{FF2B5EF4-FFF2-40B4-BE49-F238E27FC236}">
                  <a16:creationId xmlns:a16="http://schemas.microsoft.com/office/drawing/2014/main" id="{770B523C-187E-4C09-ACA6-7EFE32521A27}"/>
                </a:ext>
              </a:extLst>
            </p:cNvPr>
            <p:cNvSpPr/>
            <p:nvPr/>
          </p:nvSpPr>
          <p:spPr>
            <a:xfrm>
              <a:off x="5919929" y="1625353"/>
              <a:ext cx="26643" cy="36333"/>
            </a:xfrm>
            <a:custGeom>
              <a:avLst/>
              <a:gdLst/>
              <a:ahLst/>
              <a:cxnLst/>
              <a:rect l="l" t="t" r="r" b="b"/>
              <a:pathLst>
                <a:path w="1152" h="1571" extrusionOk="0">
                  <a:moveTo>
                    <a:pt x="0" y="0"/>
                  </a:moveTo>
                  <a:lnTo>
                    <a:pt x="0" y="1570"/>
                  </a:lnTo>
                  <a:lnTo>
                    <a:pt x="1151" y="1570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694;p59">
              <a:extLst>
                <a:ext uri="{FF2B5EF4-FFF2-40B4-BE49-F238E27FC236}">
                  <a16:creationId xmlns:a16="http://schemas.microsoft.com/office/drawing/2014/main" id="{13D072BE-2D12-4199-8CA5-BF68F6C3A03F}"/>
                </a:ext>
              </a:extLst>
            </p:cNvPr>
            <p:cNvSpPr/>
            <p:nvPr/>
          </p:nvSpPr>
          <p:spPr>
            <a:xfrm>
              <a:off x="5946340" y="1440503"/>
              <a:ext cx="44382" cy="61080"/>
            </a:xfrm>
            <a:custGeom>
              <a:avLst/>
              <a:gdLst/>
              <a:ahLst/>
              <a:cxnLst/>
              <a:rect l="l" t="t" r="r" b="b"/>
              <a:pathLst>
                <a:path w="1919" h="2641" extrusionOk="0">
                  <a:moveTo>
                    <a:pt x="1321" y="0"/>
                  </a:moveTo>
                  <a:cubicBezTo>
                    <a:pt x="598" y="0"/>
                    <a:pt x="0" y="589"/>
                    <a:pt x="0" y="1320"/>
                  </a:cubicBezTo>
                  <a:cubicBezTo>
                    <a:pt x="0" y="2043"/>
                    <a:pt x="598" y="2641"/>
                    <a:pt x="1321" y="2641"/>
                  </a:cubicBezTo>
                  <a:cubicBezTo>
                    <a:pt x="1535" y="2641"/>
                    <a:pt x="1740" y="2587"/>
                    <a:pt x="1918" y="2498"/>
                  </a:cubicBezTo>
                  <a:cubicBezTo>
                    <a:pt x="1490" y="2275"/>
                    <a:pt x="1196" y="1829"/>
                    <a:pt x="1196" y="1320"/>
                  </a:cubicBezTo>
                  <a:cubicBezTo>
                    <a:pt x="1196" y="803"/>
                    <a:pt x="1490" y="357"/>
                    <a:pt x="1918" y="143"/>
                  </a:cubicBezTo>
                  <a:cubicBezTo>
                    <a:pt x="1740" y="45"/>
                    <a:pt x="1535" y="0"/>
                    <a:pt x="1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695;p59">
              <a:extLst>
                <a:ext uri="{FF2B5EF4-FFF2-40B4-BE49-F238E27FC236}">
                  <a16:creationId xmlns:a16="http://schemas.microsoft.com/office/drawing/2014/main" id="{BD8186D9-9F29-429E-9348-5834F7A1021C}"/>
                </a:ext>
              </a:extLst>
            </p:cNvPr>
            <p:cNvSpPr/>
            <p:nvPr/>
          </p:nvSpPr>
          <p:spPr>
            <a:xfrm>
              <a:off x="5973976" y="1443787"/>
              <a:ext cx="33465" cy="54488"/>
            </a:xfrm>
            <a:custGeom>
              <a:avLst/>
              <a:gdLst/>
              <a:ahLst/>
              <a:cxnLst/>
              <a:rect l="l" t="t" r="r" b="b"/>
              <a:pathLst>
                <a:path w="1447" h="2356" extrusionOk="0">
                  <a:moveTo>
                    <a:pt x="723" y="1"/>
                  </a:moveTo>
                  <a:cubicBezTo>
                    <a:pt x="295" y="215"/>
                    <a:pt x="1" y="661"/>
                    <a:pt x="1" y="1178"/>
                  </a:cubicBezTo>
                  <a:cubicBezTo>
                    <a:pt x="1" y="1687"/>
                    <a:pt x="295" y="2133"/>
                    <a:pt x="723" y="2356"/>
                  </a:cubicBezTo>
                  <a:cubicBezTo>
                    <a:pt x="1152" y="2133"/>
                    <a:pt x="1446" y="1687"/>
                    <a:pt x="1446" y="1178"/>
                  </a:cubicBezTo>
                  <a:cubicBezTo>
                    <a:pt x="1446" y="661"/>
                    <a:pt x="1152" y="215"/>
                    <a:pt x="7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696;p59">
              <a:extLst>
                <a:ext uri="{FF2B5EF4-FFF2-40B4-BE49-F238E27FC236}">
                  <a16:creationId xmlns:a16="http://schemas.microsoft.com/office/drawing/2014/main" id="{7035BBE7-CFE6-424C-AD66-DE0B60B7A4ED}"/>
                </a:ext>
              </a:extLst>
            </p:cNvPr>
            <p:cNvSpPr/>
            <p:nvPr/>
          </p:nvSpPr>
          <p:spPr>
            <a:xfrm>
              <a:off x="5996062" y="1810412"/>
              <a:ext cx="22503" cy="19219"/>
            </a:xfrm>
            <a:custGeom>
              <a:avLst/>
              <a:gdLst/>
              <a:ahLst/>
              <a:cxnLst/>
              <a:rect l="l" t="t" r="r" b="b"/>
              <a:pathLst>
                <a:path w="973" h="831" extrusionOk="0">
                  <a:moveTo>
                    <a:pt x="482" y="0"/>
                  </a:moveTo>
                  <a:cubicBezTo>
                    <a:pt x="214" y="0"/>
                    <a:pt x="0" y="259"/>
                    <a:pt x="90" y="545"/>
                  </a:cubicBezTo>
                  <a:cubicBezTo>
                    <a:pt x="143" y="714"/>
                    <a:pt x="304" y="830"/>
                    <a:pt x="482" y="830"/>
                  </a:cubicBezTo>
                  <a:lnTo>
                    <a:pt x="491" y="830"/>
                  </a:lnTo>
                  <a:cubicBezTo>
                    <a:pt x="759" y="830"/>
                    <a:pt x="973" y="571"/>
                    <a:pt x="884" y="286"/>
                  </a:cubicBezTo>
                  <a:cubicBezTo>
                    <a:pt x="830" y="116"/>
                    <a:pt x="669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697;p59">
              <a:extLst>
                <a:ext uri="{FF2B5EF4-FFF2-40B4-BE49-F238E27FC236}">
                  <a16:creationId xmlns:a16="http://schemas.microsoft.com/office/drawing/2014/main" id="{962C970D-6A8D-4B26-A045-B74496EDB8EE}"/>
                </a:ext>
              </a:extLst>
            </p:cNvPr>
            <p:cNvSpPr/>
            <p:nvPr/>
          </p:nvSpPr>
          <p:spPr>
            <a:xfrm>
              <a:off x="5936441" y="1706435"/>
              <a:ext cx="22295" cy="19196"/>
            </a:xfrm>
            <a:custGeom>
              <a:avLst/>
              <a:gdLst/>
              <a:ahLst/>
              <a:cxnLst/>
              <a:rect l="l" t="t" r="r" b="b"/>
              <a:pathLst>
                <a:path w="964" h="830" extrusionOk="0">
                  <a:moveTo>
                    <a:pt x="482" y="0"/>
                  </a:moveTo>
                  <a:cubicBezTo>
                    <a:pt x="214" y="0"/>
                    <a:pt x="0" y="259"/>
                    <a:pt x="89" y="544"/>
                  </a:cubicBezTo>
                  <a:cubicBezTo>
                    <a:pt x="143" y="714"/>
                    <a:pt x="303" y="830"/>
                    <a:pt x="482" y="830"/>
                  </a:cubicBezTo>
                  <a:cubicBezTo>
                    <a:pt x="758" y="830"/>
                    <a:pt x="964" y="562"/>
                    <a:pt x="874" y="286"/>
                  </a:cubicBezTo>
                  <a:cubicBezTo>
                    <a:pt x="830" y="116"/>
                    <a:pt x="660" y="0"/>
                    <a:pt x="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698;p59">
              <a:extLst>
                <a:ext uri="{FF2B5EF4-FFF2-40B4-BE49-F238E27FC236}">
                  <a16:creationId xmlns:a16="http://schemas.microsoft.com/office/drawing/2014/main" id="{3B9E5DE2-96BD-40B5-A571-64E7E28529B7}"/>
                </a:ext>
              </a:extLst>
            </p:cNvPr>
            <p:cNvSpPr/>
            <p:nvPr/>
          </p:nvSpPr>
          <p:spPr>
            <a:xfrm>
              <a:off x="5908366" y="1433473"/>
              <a:ext cx="19219" cy="92672"/>
            </a:xfrm>
            <a:custGeom>
              <a:avLst/>
              <a:gdLst/>
              <a:ahLst/>
              <a:cxnLst/>
              <a:rect l="l" t="t" r="r" b="b"/>
              <a:pathLst>
                <a:path w="831" h="4007" extrusionOk="0">
                  <a:moveTo>
                    <a:pt x="420" y="1"/>
                  </a:moveTo>
                  <a:cubicBezTo>
                    <a:pt x="188" y="1"/>
                    <a:pt x="10" y="179"/>
                    <a:pt x="10" y="411"/>
                  </a:cubicBezTo>
                  <a:lnTo>
                    <a:pt x="1" y="3587"/>
                  </a:lnTo>
                  <a:cubicBezTo>
                    <a:pt x="1" y="3819"/>
                    <a:pt x="188" y="4006"/>
                    <a:pt x="411" y="4006"/>
                  </a:cubicBezTo>
                  <a:cubicBezTo>
                    <a:pt x="643" y="4006"/>
                    <a:pt x="822" y="3819"/>
                    <a:pt x="822" y="3596"/>
                  </a:cubicBezTo>
                  <a:lnTo>
                    <a:pt x="831" y="411"/>
                  </a:lnTo>
                  <a:cubicBezTo>
                    <a:pt x="831" y="179"/>
                    <a:pt x="643" y="1"/>
                    <a:pt x="4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99;p59">
              <a:extLst>
                <a:ext uri="{FF2B5EF4-FFF2-40B4-BE49-F238E27FC236}">
                  <a16:creationId xmlns:a16="http://schemas.microsoft.com/office/drawing/2014/main" id="{4B0EAC62-EBDB-498E-9037-62ED0CF059D4}"/>
                </a:ext>
              </a:extLst>
            </p:cNvPr>
            <p:cNvSpPr/>
            <p:nvPr/>
          </p:nvSpPr>
          <p:spPr>
            <a:xfrm>
              <a:off x="5907973" y="1535576"/>
              <a:ext cx="20028" cy="19242"/>
            </a:xfrm>
            <a:custGeom>
              <a:avLst/>
              <a:gdLst/>
              <a:ahLst/>
              <a:cxnLst/>
              <a:rect l="l" t="t" r="r" b="b"/>
              <a:pathLst>
                <a:path w="866" h="832" extrusionOk="0">
                  <a:moveTo>
                    <a:pt x="439" y="0"/>
                  </a:moveTo>
                  <a:cubicBezTo>
                    <a:pt x="230" y="0"/>
                    <a:pt x="44" y="156"/>
                    <a:pt x="27" y="376"/>
                  </a:cubicBezTo>
                  <a:lnTo>
                    <a:pt x="27" y="385"/>
                  </a:lnTo>
                  <a:cubicBezTo>
                    <a:pt x="0" y="608"/>
                    <a:pt x="170" y="813"/>
                    <a:pt x="402" y="831"/>
                  </a:cubicBezTo>
                  <a:lnTo>
                    <a:pt x="437" y="831"/>
                  </a:lnTo>
                  <a:cubicBezTo>
                    <a:pt x="651" y="831"/>
                    <a:pt x="830" y="671"/>
                    <a:pt x="848" y="457"/>
                  </a:cubicBezTo>
                  <a:lnTo>
                    <a:pt x="848" y="448"/>
                  </a:lnTo>
                  <a:cubicBezTo>
                    <a:pt x="865" y="225"/>
                    <a:pt x="705" y="19"/>
                    <a:pt x="473" y="2"/>
                  </a:cubicBezTo>
                  <a:cubicBezTo>
                    <a:pt x="462" y="1"/>
                    <a:pt x="450" y="0"/>
                    <a:pt x="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00;p59">
              <a:extLst>
                <a:ext uri="{FF2B5EF4-FFF2-40B4-BE49-F238E27FC236}">
                  <a16:creationId xmlns:a16="http://schemas.microsoft.com/office/drawing/2014/main" id="{25495EAF-5C6E-4671-A540-792C2F430EC1}"/>
                </a:ext>
              </a:extLst>
            </p:cNvPr>
            <p:cNvSpPr/>
            <p:nvPr/>
          </p:nvSpPr>
          <p:spPr>
            <a:xfrm>
              <a:off x="5814912" y="1392423"/>
              <a:ext cx="385651" cy="488800"/>
            </a:xfrm>
            <a:custGeom>
              <a:avLst/>
              <a:gdLst/>
              <a:ahLst/>
              <a:cxnLst/>
              <a:rect l="l" t="t" r="r" b="b"/>
              <a:pathLst>
                <a:path w="16675" h="21135" extrusionOk="0">
                  <a:moveTo>
                    <a:pt x="7004" y="2489"/>
                  </a:moveTo>
                  <a:cubicBezTo>
                    <a:pt x="7503" y="2489"/>
                    <a:pt x="7914" y="2900"/>
                    <a:pt x="7914" y="3399"/>
                  </a:cubicBezTo>
                  <a:cubicBezTo>
                    <a:pt x="7914" y="3899"/>
                    <a:pt x="7503" y="4300"/>
                    <a:pt x="7004" y="4300"/>
                  </a:cubicBezTo>
                  <a:cubicBezTo>
                    <a:pt x="6504" y="4300"/>
                    <a:pt x="6103" y="3899"/>
                    <a:pt x="6103" y="3399"/>
                  </a:cubicBezTo>
                  <a:cubicBezTo>
                    <a:pt x="6103" y="3150"/>
                    <a:pt x="6192" y="2927"/>
                    <a:pt x="6361" y="2757"/>
                  </a:cubicBezTo>
                  <a:cubicBezTo>
                    <a:pt x="6540" y="2579"/>
                    <a:pt x="6763" y="2489"/>
                    <a:pt x="7004" y="2489"/>
                  </a:cubicBezTo>
                  <a:close/>
                  <a:moveTo>
                    <a:pt x="6602" y="821"/>
                  </a:moveTo>
                  <a:lnTo>
                    <a:pt x="6602" y="1695"/>
                  </a:lnTo>
                  <a:cubicBezTo>
                    <a:pt x="6299" y="1776"/>
                    <a:pt x="6022" y="1927"/>
                    <a:pt x="5790" y="2159"/>
                  </a:cubicBezTo>
                  <a:cubicBezTo>
                    <a:pt x="5460" y="2480"/>
                    <a:pt x="5282" y="2918"/>
                    <a:pt x="5282" y="3382"/>
                  </a:cubicBezTo>
                  <a:cubicBezTo>
                    <a:pt x="5282" y="4193"/>
                    <a:pt x="5844" y="4880"/>
                    <a:pt x="6602" y="5068"/>
                  </a:cubicBezTo>
                  <a:lnTo>
                    <a:pt x="6602" y="7762"/>
                  </a:lnTo>
                  <a:lnTo>
                    <a:pt x="3632" y="7762"/>
                  </a:lnTo>
                  <a:lnTo>
                    <a:pt x="3632" y="821"/>
                  </a:lnTo>
                  <a:close/>
                  <a:moveTo>
                    <a:pt x="5782" y="8582"/>
                  </a:moveTo>
                  <a:lnTo>
                    <a:pt x="5782" y="9662"/>
                  </a:lnTo>
                  <a:lnTo>
                    <a:pt x="4461" y="9662"/>
                  </a:lnTo>
                  <a:lnTo>
                    <a:pt x="4461" y="8582"/>
                  </a:lnTo>
                  <a:close/>
                  <a:moveTo>
                    <a:pt x="5282" y="10483"/>
                  </a:moveTo>
                  <a:lnTo>
                    <a:pt x="5282" y="11223"/>
                  </a:lnTo>
                  <a:lnTo>
                    <a:pt x="4952" y="11223"/>
                  </a:lnTo>
                  <a:lnTo>
                    <a:pt x="4952" y="10483"/>
                  </a:lnTo>
                  <a:close/>
                  <a:moveTo>
                    <a:pt x="11785" y="3051"/>
                  </a:moveTo>
                  <a:cubicBezTo>
                    <a:pt x="13115" y="3051"/>
                    <a:pt x="14194" y="4131"/>
                    <a:pt x="14194" y="5469"/>
                  </a:cubicBezTo>
                  <a:lnTo>
                    <a:pt x="14194" y="18074"/>
                  </a:lnTo>
                  <a:lnTo>
                    <a:pt x="13703" y="18074"/>
                  </a:lnTo>
                  <a:lnTo>
                    <a:pt x="13703" y="6379"/>
                  </a:lnTo>
                  <a:cubicBezTo>
                    <a:pt x="13703" y="4818"/>
                    <a:pt x="12437" y="3551"/>
                    <a:pt x="10875" y="3551"/>
                  </a:cubicBezTo>
                  <a:lnTo>
                    <a:pt x="8734" y="3551"/>
                  </a:lnTo>
                  <a:cubicBezTo>
                    <a:pt x="8743" y="3497"/>
                    <a:pt x="8743" y="3435"/>
                    <a:pt x="8743" y="3382"/>
                  </a:cubicBezTo>
                  <a:cubicBezTo>
                    <a:pt x="8743" y="3274"/>
                    <a:pt x="8734" y="3158"/>
                    <a:pt x="8717" y="3051"/>
                  </a:cubicBezTo>
                  <a:close/>
                  <a:moveTo>
                    <a:pt x="3221" y="0"/>
                  </a:moveTo>
                  <a:cubicBezTo>
                    <a:pt x="2989" y="0"/>
                    <a:pt x="2802" y="188"/>
                    <a:pt x="2802" y="411"/>
                  </a:cubicBezTo>
                  <a:lnTo>
                    <a:pt x="2802" y="8172"/>
                  </a:lnTo>
                  <a:cubicBezTo>
                    <a:pt x="2802" y="8404"/>
                    <a:pt x="2989" y="8582"/>
                    <a:pt x="3221" y="8582"/>
                  </a:cubicBezTo>
                  <a:lnTo>
                    <a:pt x="3632" y="8582"/>
                  </a:lnTo>
                  <a:lnTo>
                    <a:pt x="3632" y="10072"/>
                  </a:lnTo>
                  <a:cubicBezTo>
                    <a:pt x="3632" y="10295"/>
                    <a:pt x="3819" y="10483"/>
                    <a:pt x="4042" y="10483"/>
                  </a:cubicBezTo>
                  <a:lnTo>
                    <a:pt x="4131" y="10483"/>
                  </a:lnTo>
                  <a:lnTo>
                    <a:pt x="4131" y="11642"/>
                  </a:lnTo>
                  <a:cubicBezTo>
                    <a:pt x="4131" y="11865"/>
                    <a:pt x="4310" y="12053"/>
                    <a:pt x="4541" y="12053"/>
                  </a:cubicBezTo>
                  <a:lnTo>
                    <a:pt x="5692" y="12053"/>
                  </a:lnTo>
                  <a:cubicBezTo>
                    <a:pt x="5924" y="12053"/>
                    <a:pt x="6112" y="11865"/>
                    <a:pt x="6112" y="11642"/>
                  </a:cubicBezTo>
                  <a:lnTo>
                    <a:pt x="6112" y="10483"/>
                  </a:lnTo>
                  <a:lnTo>
                    <a:pt x="6192" y="10483"/>
                  </a:lnTo>
                  <a:cubicBezTo>
                    <a:pt x="6415" y="10483"/>
                    <a:pt x="6602" y="10295"/>
                    <a:pt x="6602" y="10072"/>
                  </a:cubicBezTo>
                  <a:lnTo>
                    <a:pt x="6602" y="8582"/>
                  </a:lnTo>
                  <a:lnTo>
                    <a:pt x="7013" y="8582"/>
                  </a:lnTo>
                  <a:cubicBezTo>
                    <a:pt x="7245" y="8582"/>
                    <a:pt x="7432" y="8404"/>
                    <a:pt x="7432" y="8172"/>
                  </a:cubicBezTo>
                  <a:lnTo>
                    <a:pt x="7432" y="5068"/>
                  </a:lnTo>
                  <a:cubicBezTo>
                    <a:pt x="7842" y="4961"/>
                    <a:pt x="8199" y="4711"/>
                    <a:pt x="8440" y="4372"/>
                  </a:cubicBezTo>
                  <a:lnTo>
                    <a:pt x="10875" y="4372"/>
                  </a:lnTo>
                  <a:cubicBezTo>
                    <a:pt x="11982" y="4372"/>
                    <a:pt x="12874" y="5273"/>
                    <a:pt x="12874" y="6379"/>
                  </a:cubicBezTo>
                  <a:lnTo>
                    <a:pt x="12874" y="18074"/>
                  </a:lnTo>
                  <a:lnTo>
                    <a:pt x="9805" y="18074"/>
                  </a:lnTo>
                  <a:cubicBezTo>
                    <a:pt x="9600" y="18074"/>
                    <a:pt x="9412" y="18226"/>
                    <a:pt x="9386" y="18431"/>
                  </a:cubicBezTo>
                  <a:cubicBezTo>
                    <a:pt x="9350" y="18681"/>
                    <a:pt x="9546" y="18904"/>
                    <a:pt x="9796" y="18904"/>
                  </a:cubicBezTo>
                  <a:lnTo>
                    <a:pt x="15104" y="18904"/>
                  </a:lnTo>
                  <a:cubicBezTo>
                    <a:pt x="15514" y="18904"/>
                    <a:pt x="15844" y="19234"/>
                    <a:pt x="15844" y="19644"/>
                  </a:cubicBezTo>
                  <a:lnTo>
                    <a:pt x="15844" y="20305"/>
                  </a:lnTo>
                  <a:lnTo>
                    <a:pt x="821" y="20305"/>
                  </a:lnTo>
                  <a:lnTo>
                    <a:pt x="821" y="19332"/>
                  </a:lnTo>
                  <a:cubicBezTo>
                    <a:pt x="821" y="19091"/>
                    <a:pt x="1018" y="18904"/>
                    <a:pt x="1259" y="18904"/>
                  </a:cubicBezTo>
                  <a:lnTo>
                    <a:pt x="7057" y="18904"/>
                  </a:lnTo>
                  <a:cubicBezTo>
                    <a:pt x="7129" y="18904"/>
                    <a:pt x="7200" y="18868"/>
                    <a:pt x="7245" y="18815"/>
                  </a:cubicBezTo>
                  <a:cubicBezTo>
                    <a:pt x="7539" y="18476"/>
                    <a:pt x="7289" y="18074"/>
                    <a:pt x="6959" y="18074"/>
                  </a:cubicBezTo>
                  <a:lnTo>
                    <a:pt x="5532" y="18074"/>
                  </a:lnTo>
                  <a:lnTo>
                    <a:pt x="5532" y="15969"/>
                  </a:lnTo>
                  <a:lnTo>
                    <a:pt x="8003" y="15969"/>
                  </a:lnTo>
                  <a:cubicBezTo>
                    <a:pt x="8235" y="15969"/>
                    <a:pt x="8422" y="15791"/>
                    <a:pt x="8422" y="15559"/>
                  </a:cubicBezTo>
                  <a:lnTo>
                    <a:pt x="8422" y="13989"/>
                  </a:lnTo>
                  <a:cubicBezTo>
                    <a:pt x="8422" y="13766"/>
                    <a:pt x="8235" y="13578"/>
                    <a:pt x="8003" y="13578"/>
                  </a:cubicBezTo>
                  <a:lnTo>
                    <a:pt x="7075" y="13578"/>
                  </a:lnTo>
                  <a:cubicBezTo>
                    <a:pt x="6870" y="13578"/>
                    <a:pt x="6683" y="13721"/>
                    <a:pt x="6656" y="13926"/>
                  </a:cubicBezTo>
                  <a:cubicBezTo>
                    <a:pt x="6620" y="14185"/>
                    <a:pt x="6816" y="14408"/>
                    <a:pt x="7066" y="14408"/>
                  </a:cubicBezTo>
                  <a:lnTo>
                    <a:pt x="7557" y="14408"/>
                  </a:lnTo>
                  <a:lnTo>
                    <a:pt x="7557" y="15148"/>
                  </a:lnTo>
                  <a:lnTo>
                    <a:pt x="2641" y="15148"/>
                  </a:lnTo>
                  <a:lnTo>
                    <a:pt x="2641" y="14408"/>
                  </a:lnTo>
                  <a:lnTo>
                    <a:pt x="4399" y="14408"/>
                  </a:lnTo>
                  <a:cubicBezTo>
                    <a:pt x="4404" y="14408"/>
                    <a:pt x="4409" y="14408"/>
                    <a:pt x="4415" y="14408"/>
                  </a:cubicBezTo>
                  <a:cubicBezTo>
                    <a:pt x="4639" y="14408"/>
                    <a:pt x="4809" y="14224"/>
                    <a:pt x="4809" y="14006"/>
                  </a:cubicBezTo>
                  <a:cubicBezTo>
                    <a:pt x="4809" y="13774"/>
                    <a:pt x="4631" y="13596"/>
                    <a:pt x="4399" y="13578"/>
                  </a:cubicBezTo>
                  <a:lnTo>
                    <a:pt x="2240" y="13578"/>
                  </a:lnTo>
                  <a:cubicBezTo>
                    <a:pt x="2008" y="13596"/>
                    <a:pt x="1856" y="14006"/>
                    <a:pt x="1856" y="14006"/>
                  </a:cubicBezTo>
                  <a:lnTo>
                    <a:pt x="1856" y="15559"/>
                  </a:lnTo>
                  <a:cubicBezTo>
                    <a:pt x="1856" y="15791"/>
                    <a:pt x="2044" y="15969"/>
                    <a:pt x="2267" y="15969"/>
                  </a:cubicBezTo>
                  <a:lnTo>
                    <a:pt x="4702" y="15969"/>
                  </a:lnTo>
                  <a:lnTo>
                    <a:pt x="4702" y="18074"/>
                  </a:lnTo>
                  <a:lnTo>
                    <a:pt x="1571" y="18074"/>
                  </a:lnTo>
                  <a:cubicBezTo>
                    <a:pt x="705" y="18074"/>
                    <a:pt x="1" y="18779"/>
                    <a:pt x="1" y="19644"/>
                  </a:cubicBezTo>
                  <a:lnTo>
                    <a:pt x="1" y="20715"/>
                  </a:lnTo>
                  <a:cubicBezTo>
                    <a:pt x="1" y="20947"/>
                    <a:pt x="188" y="21134"/>
                    <a:pt x="411" y="21134"/>
                  </a:cubicBezTo>
                  <a:lnTo>
                    <a:pt x="16264" y="21134"/>
                  </a:lnTo>
                  <a:cubicBezTo>
                    <a:pt x="16487" y="21134"/>
                    <a:pt x="16674" y="20947"/>
                    <a:pt x="16674" y="20715"/>
                  </a:cubicBezTo>
                  <a:lnTo>
                    <a:pt x="16674" y="19644"/>
                  </a:lnTo>
                  <a:cubicBezTo>
                    <a:pt x="16674" y="18779"/>
                    <a:pt x="15969" y="18074"/>
                    <a:pt x="15104" y="18074"/>
                  </a:cubicBezTo>
                  <a:lnTo>
                    <a:pt x="15024" y="18074"/>
                  </a:lnTo>
                  <a:lnTo>
                    <a:pt x="15024" y="5469"/>
                  </a:lnTo>
                  <a:cubicBezTo>
                    <a:pt x="15024" y="3676"/>
                    <a:pt x="13570" y="2231"/>
                    <a:pt x="11785" y="2231"/>
                  </a:cubicBezTo>
                  <a:lnTo>
                    <a:pt x="8306" y="2231"/>
                  </a:lnTo>
                  <a:cubicBezTo>
                    <a:pt x="8074" y="1972"/>
                    <a:pt x="7771" y="1785"/>
                    <a:pt x="7432" y="1695"/>
                  </a:cubicBezTo>
                  <a:lnTo>
                    <a:pt x="7432" y="411"/>
                  </a:lnTo>
                  <a:cubicBezTo>
                    <a:pt x="7432" y="188"/>
                    <a:pt x="7245" y="0"/>
                    <a:pt x="7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B45C7550-D6F4-4AAC-848D-7931379B0A9D}"/>
              </a:ext>
            </a:extLst>
          </p:cNvPr>
          <p:cNvSpPr txBox="1">
            <a:spLocks/>
          </p:cNvSpPr>
          <p:nvPr/>
        </p:nvSpPr>
        <p:spPr>
          <a:xfrm>
            <a:off x="420569" y="16253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ubik ExtraBold"/>
              <a:buNone/>
              <a:defRPr sz="3600" b="0" i="0" u="none" strike="noStrike" cap="none">
                <a:solidFill>
                  <a:schemeClr val="accent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Pre-Process</a:t>
            </a:r>
          </a:p>
        </p:txBody>
      </p:sp>
    </p:spTree>
    <p:extLst>
      <p:ext uri="{BB962C8B-B14F-4D97-AF65-F5344CB8AC3E}">
        <p14:creationId xmlns:p14="http://schemas.microsoft.com/office/powerpoint/2010/main" val="1605092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4120;p48">
            <a:extLst>
              <a:ext uri="{FF2B5EF4-FFF2-40B4-BE49-F238E27FC236}">
                <a16:creationId xmlns:a16="http://schemas.microsoft.com/office/drawing/2014/main" id="{A4C4B621-94E6-4969-A736-2663B26BE76C}"/>
              </a:ext>
            </a:extLst>
          </p:cNvPr>
          <p:cNvSpPr/>
          <p:nvPr/>
        </p:nvSpPr>
        <p:spPr>
          <a:xfrm>
            <a:off x="2059212" y="690420"/>
            <a:ext cx="1565201" cy="2417117"/>
          </a:xfrm>
          <a:prstGeom prst="roundRect">
            <a:avLst>
              <a:gd name="adj" fmla="val 546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Google Shape;4120;p48">
            <a:extLst>
              <a:ext uri="{FF2B5EF4-FFF2-40B4-BE49-F238E27FC236}">
                <a16:creationId xmlns:a16="http://schemas.microsoft.com/office/drawing/2014/main" id="{71ECE294-4661-458A-921B-35A4EAFE72DD}"/>
              </a:ext>
            </a:extLst>
          </p:cNvPr>
          <p:cNvSpPr/>
          <p:nvPr/>
        </p:nvSpPr>
        <p:spPr>
          <a:xfrm>
            <a:off x="3806175" y="687382"/>
            <a:ext cx="5016795" cy="2176108"/>
          </a:xfrm>
          <a:prstGeom prst="roundRect">
            <a:avLst>
              <a:gd name="adj" fmla="val 5463"/>
            </a:avLst>
          </a:prstGeom>
          <a:solidFill>
            <a:srgbClr val="E9E9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Google Shape;4120;p48">
            <a:extLst>
              <a:ext uri="{FF2B5EF4-FFF2-40B4-BE49-F238E27FC236}">
                <a16:creationId xmlns:a16="http://schemas.microsoft.com/office/drawing/2014/main" id="{ACCC6CDF-8421-497F-BCF9-C87C041B7CB5}"/>
              </a:ext>
            </a:extLst>
          </p:cNvPr>
          <p:cNvSpPr/>
          <p:nvPr/>
        </p:nvSpPr>
        <p:spPr>
          <a:xfrm>
            <a:off x="923992" y="685312"/>
            <a:ext cx="1019724" cy="2414233"/>
          </a:xfrm>
          <a:prstGeom prst="roundRect">
            <a:avLst>
              <a:gd name="adj" fmla="val 2363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35" name="Google Shape;3435;p38"/>
          <p:cNvSpPr txBox="1">
            <a:spLocks noGrp="1"/>
          </p:cNvSpPr>
          <p:nvPr>
            <p:ph type="subTitle" idx="1"/>
          </p:nvPr>
        </p:nvSpPr>
        <p:spPr>
          <a:xfrm>
            <a:off x="174604" y="268490"/>
            <a:ext cx="25185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Encoding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37" name="Google Shape;3437;p38"/>
          <p:cNvSpPr txBox="1">
            <a:spLocks noGrp="1"/>
          </p:cNvSpPr>
          <p:nvPr>
            <p:ph type="subTitle" idx="3"/>
          </p:nvPr>
        </p:nvSpPr>
        <p:spPr>
          <a:xfrm>
            <a:off x="990397" y="3244132"/>
            <a:ext cx="25185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Pipeline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oogle Shape;4404;p59">
            <a:extLst>
              <a:ext uri="{FF2B5EF4-FFF2-40B4-BE49-F238E27FC236}">
                <a16:creationId xmlns:a16="http://schemas.microsoft.com/office/drawing/2014/main" id="{0260B35A-4795-4276-ADF0-C1FBD00AE51C}"/>
              </a:ext>
            </a:extLst>
          </p:cNvPr>
          <p:cNvGrpSpPr/>
          <p:nvPr/>
        </p:nvGrpSpPr>
        <p:grpSpPr>
          <a:xfrm>
            <a:off x="401159" y="314283"/>
            <a:ext cx="461780" cy="459265"/>
            <a:chOff x="1492661" y="2789010"/>
            <a:chExt cx="488169" cy="488095"/>
          </a:xfrm>
        </p:grpSpPr>
        <p:sp>
          <p:nvSpPr>
            <p:cNvPr id="33" name="Google Shape;4405;p59">
              <a:extLst>
                <a:ext uri="{FF2B5EF4-FFF2-40B4-BE49-F238E27FC236}">
                  <a16:creationId xmlns:a16="http://schemas.microsoft.com/office/drawing/2014/main" id="{63EDACED-28DE-420F-B016-DD3130ABF3AB}"/>
                </a:ext>
              </a:extLst>
            </p:cNvPr>
            <p:cNvSpPr/>
            <p:nvPr/>
          </p:nvSpPr>
          <p:spPr>
            <a:xfrm>
              <a:off x="1730748" y="2827516"/>
              <a:ext cx="239555" cy="284954"/>
            </a:xfrm>
            <a:custGeom>
              <a:avLst/>
              <a:gdLst/>
              <a:ahLst/>
              <a:cxnLst/>
              <a:rect l="l" t="t" r="r" b="b"/>
              <a:pathLst>
                <a:path w="10358" h="12321" extrusionOk="0">
                  <a:moveTo>
                    <a:pt x="6897" y="1"/>
                  </a:moveTo>
                  <a:cubicBezTo>
                    <a:pt x="4765" y="1"/>
                    <a:pt x="2855" y="973"/>
                    <a:pt x="1589" y="2499"/>
                  </a:cubicBezTo>
                  <a:cubicBezTo>
                    <a:pt x="2151" y="2133"/>
                    <a:pt x="2829" y="1919"/>
                    <a:pt x="3551" y="1910"/>
                  </a:cubicBezTo>
                  <a:cubicBezTo>
                    <a:pt x="3557" y="1910"/>
                    <a:pt x="3562" y="1910"/>
                    <a:pt x="3568" y="1910"/>
                  </a:cubicBezTo>
                  <a:cubicBezTo>
                    <a:pt x="5496" y="1910"/>
                    <a:pt x="7102" y="3450"/>
                    <a:pt x="7173" y="5380"/>
                  </a:cubicBezTo>
                  <a:cubicBezTo>
                    <a:pt x="7245" y="7441"/>
                    <a:pt x="5603" y="9136"/>
                    <a:pt x="3560" y="9136"/>
                  </a:cubicBezTo>
                  <a:cubicBezTo>
                    <a:pt x="1821" y="9136"/>
                    <a:pt x="375" y="7905"/>
                    <a:pt x="27" y="6272"/>
                  </a:cubicBezTo>
                  <a:cubicBezTo>
                    <a:pt x="10" y="6478"/>
                    <a:pt x="1" y="6692"/>
                    <a:pt x="1" y="6906"/>
                  </a:cubicBezTo>
                  <a:cubicBezTo>
                    <a:pt x="1" y="8859"/>
                    <a:pt x="812" y="10635"/>
                    <a:pt x="2133" y="11884"/>
                  </a:cubicBezTo>
                  <a:lnTo>
                    <a:pt x="2757" y="10858"/>
                  </a:lnTo>
                  <a:lnTo>
                    <a:pt x="4363" y="10858"/>
                  </a:lnTo>
                  <a:lnTo>
                    <a:pt x="5264" y="12321"/>
                  </a:lnTo>
                  <a:lnTo>
                    <a:pt x="7164" y="11527"/>
                  </a:lnTo>
                  <a:lnTo>
                    <a:pt x="6772" y="9859"/>
                  </a:lnTo>
                  <a:lnTo>
                    <a:pt x="7905" y="8726"/>
                  </a:lnTo>
                  <a:lnTo>
                    <a:pt x="9564" y="9127"/>
                  </a:lnTo>
                  <a:lnTo>
                    <a:pt x="10358" y="7218"/>
                  </a:lnTo>
                  <a:lnTo>
                    <a:pt x="8895" y="6326"/>
                  </a:lnTo>
                  <a:lnTo>
                    <a:pt x="8895" y="4720"/>
                  </a:lnTo>
                  <a:lnTo>
                    <a:pt x="10358" y="3828"/>
                  </a:lnTo>
                  <a:lnTo>
                    <a:pt x="9564" y="1919"/>
                  </a:lnTo>
                  <a:lnTo>
                    <a:pt x="7905" y="2320"/>
                  </a:lnTo>
                  <a:lnTo>
                    <a:pt x="6772" y="1187"/>
                  </a:lnTo>
                  <a:lnTo>
                    <a:pt x="70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Google Shape;4406;p59">
              <a:extLst>
                <a:ext uri="{FF2B5EF4-FFF2-40B4-BE49-F238E27FC236}">
                  <a16:creationId xmlns:a16="http://schemas.microsoft.com/office/drawing/2014/main" id="{3954CC9D-2BFC-42CE-9064-7BE1AB80EBE5}"/>
                </a:ext>
              </a:extLst>
            </p:cNvPr>
            <p:cNvSpPr/>
            <p:nvPr/>
          </p:nvSpPr>
          <p:spPr>
            <a:xfrm>
              <a:off x="1563636" y="3054872"/>
              <a:ext cx="160135" cy="204910"/>
            </a:xfrm>
            <a:custGeom>
              <a:avLst/>
              <a:gdLst/>
              <a:ahLst/>
              <a:cxnLst/>
              <a:rect l="l" t="t" r="r" b="b"/>
              <a:pathLst>
                <a:path w="6924" h="8860" extrusionOk="0">
                  <a:moveTo>
                    <a:pt x="2900" y="1"/>
                  </a:moveTo>
                  <a:cubicBezTo>
                    <a:pt x="1410" y="634"/>
                    <a:pt x="295" y="2008"/>
                    <a:pt x="27" y="3658"/>
                  </a:cubicBezTo>
                  <a:cubicBezTo>
                    <a:pt x="327" y="2784"/>
                    <a:pt x="1155" y="2157"/>
                    <a:pt x="2130" y="2157"/>
                  </a:cubicBezTo>
                  <a:cubicBezTo>
                    <a:pt x="2169" y="2157"/>
                    <a:pt x="2209" y="2158"/>
                    <a:pt x="2249" y="2160"/>
                  </a:cubicBezTo>
                  <a:cubicBezTo>
                    <a:pt x="3391" y="2222"/>
                    <a:pt x="4309" y="3159"/>
                    <a:pt x="4354" y="4292"/>
                  </a:cubicBezTo>
                  <a:cubicBezTo>
                    <a:pt x="4399" y="5568"/>
                    <a:pt x="3391" y="6611"/>
                    <a:pt x="2133" y="6611"/>
                  </a:cubicBezTo>
                  <a:cubicBezTo>
                    <a:pt x="1125" y="6611"/>
                    <a:pt x="277" y="5942"/>
                    <a:pt x="1" y="5032"/>
                  </a:cubicBezTo>
                  <a:lnTo>
                    <a:pt x="1" y="5032"/>
                  </a:lnTo>
                  <a:cubicBezTo>
                    <a:pt x="215" y="6763"/>
                    <a:pt x="1348" y="8208"/>
                    <a:pt x="2900" y="8859"/>
                  </a:cubicBezTo>
                  <a:lnTo>
                    <a:pt x="3034" y="8003"/>
                  </a:lnTo>
                  <a:lnTo>
                    <a:pt x="4060" y="7575"/>
                  </a:lnTo>
                  <a:lnTo>
                    <a:pt x="5014" y="8271"/>
                  </a:lnTo>
                  <a:lnTo>
                    <a:pt x="6022" y="7263"/>
                  </a:lnTo>
                  <a:lnTo>
                    <a:pt x="5326" y="6299"/>
                  </a:lnTo>
                  <a:lnTo>
                    <a:pt x="5746" y="5282"/>
                  </a:lnTo>
                  <a:lnTo>
                    <a:pt x="6923" y="5095"/>
                  </a:lnTo>
                  <a:lnTo>
                    <a:pt x="6914" y="3667"/>
                  </a:lnTo>
                  <a:lnTo>
                    <a:pt x="5746" y="3480"/>
                  </a:lnTo>
                  <a:lnTo>
                    <a:pt x="5326" y="2454"/>
                  </a:lnTo>
                  <a:lnTo>
                    <a:pt x="6013" y="1500"/>
                  </a:lnTo>
                  <a:lnTo>
                    <a:pt x="5005" y="491"/>
                  </a:lnTo>
                  <a:lnTo>
                    <a:pt x="4051" y="1187"/>
                  </a:lnTo>
                  <a:lnTo>
                    <a:pt x="3025" y="768"/>
                  </a:lnTo>
                  <a:lnTo>
                    <a:pt x="29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Google Shape;4407;p59">
              <a:extLst>
                <a:ext uri="{FF2B5EF4-FFF2-40B4-BE49-F238E27FC236}">
                  <a16:creationId xmlns:a16="http://schemas.microsoft.com/office/drawing/2014/main" id="{3A1A3957-CB02-42BC-AFCE-3D08EE1DB404}"/>
                </a:ext>
              </a:extLst>
            </p:cNvPr>
            <p:cNvSpPr/>
            <p:nvPr/>
          </p:nvSpPr>
          <p:spPr>
            <a:xfrm>
              <a:off x="1712386" y="2862390"/>
              <a:ext cx="203244" cy="186130"/>
            </a:xfrm>
            <a:custGeom>
              <a:avLst/>
              <a:gdLst/>
              <a:ahLst/>
              <a:cxnLst/>
              <a:rect l="l" t="t" r="r" b="b"/>
              <a:pathLst>
                <a:path w="8788" h="8048" extrusionOk="0">
                  <a:moveTo>
                    <a:pt x="4372" y="1"/>
                  </a:moveTo>
                  <a:cubicBezTo>
                    <a:pt x="3342" y="1"/>
                    <a:pt x="2311" y="393"/>
                    <a:pt x="1526" y="1178"/>
                  </a:cubicBezTo>
                  <a:cubicBezTo>
                    <a:pt x="313" y="2400"/>
                    <a:pt x="1" y="4256"/>
                    <a:pt x="759" y="5799"/>
                  </a:cubicBezTo>
                  <a:cubicBezTo>
                    <a:pt x="829" y="5945"/>
                    <a:pt x="976" y="6028"/>
                    <a:pt x="1129" y="6028"/>
                  </a:cubicBezTo>
                  <a:cubicBezTo>
                    <a:pt x="1190" y="6028"/>
                    <a:pt x="1253" y="6015"/>
                    <a:pt x="1312" y="5987"/>
                  </a:cubicBezTo>
                  <a:cubicBezTo>
                    <a:pt x="1517" y="5888"/>
                    <a:pt x="1598" y="5639"/>
                    <a:pt x="1499" y="5433"/>
                  </a:cubicBezTo>
                  <a:cubicBezTo>
                    <a:pt x="893" y="4202"/>
                    <a:pt x="1143" y="2730"/>
                    <a:pt x="2106" y="1767"/>
                  </a:cubicBezTo>
                  <a:cubicBezTo>
                    <a:pt x="2731" y="1142"/>
                    <a:pt x="3551" y="830"/>
                    <a:pt x="4372" y="830"/>
                  </a:cubicBezTo>
                  <a:cubicBezTo>
                    <a:pt x="5193" y="830"/>
                    <a:pt x="6013" y="1142"/>
                    <a:pt x="6638" y="1767"/>
                  </a:cubicBezTo>
                  <a:cubicBezTo>
                    <a:pt x="7878" y="3007"/>
                    <a:pt x="7878" y="5041"/>
                    <a:pt x="6638" y="6290"/>
                  </a:cubicBezTo>
                  <a:cubicBezTo>
                    <a:pt x="6021" y="6901"/>
                    <a:pt x="5202" y="7225"/>
                    <a:pt x="4374" y="7225"/>
                  </a:cubicBezTo>
                  <a:cubicBezTo>
                    <a:pt x="3898" y="7225"/>
                    <a:pt x="3418" y="7118"/>
                    <a:pt x="2971" y="6896"/>
                  </a:cubicBezTo>
                  <a:cubicBezTo>
                    <a:pt x="2915" y="6869"/>
                    <a:pt x="2855" y="6857"/>
                    <a:pt x="2795" y="6857"/>
                  </a:cubicBezTo>
                  <a:cubicBezTo>
                    <a:pt x="2640" y="6857"/>
                    <a:pt x="2489" y="6944"/>
                    <a:pt x="2418" y="7093"/>
                  </a:cubicBezTo>
                  <a:cubicBezTo>
                    <a:pt x="2320" y="7298"/>
                    <a:pt x="2400" y="7539"/>
                    <a:pt x="2606" y="7637"/>
                  </a:cubicBezTo>
                  <a:cubicBezTo>
                    <a:pt x="3168" y="7913"/>
                    <a:pt x="3774" y="8047"/>
                    <a:pt x="4372" y="8047"/>
                  </a:cubicBezTo>
                  <a:cubicBezTo>
                    <a:pt x="5416" y="8047"/>
                    <a:pt x="6442" y="7646"/>
                    <a:pt x="7218" y="6870"/>
                  </a:cubicBezTo>
                  <a:cubicBezTo>
                    <a:pt x="8788" y="5300"/>
                    <a:pt x="8788" y="2748"/>
                    <a:pt x="7218" y="1178"/>
                  </a:cubicBezTo>
                  <a:cubicBezTo>
                    <a:pt x="6433" y="393"/>
                    <a:pt x="5402" y="1"/>
                    <a:pt x="4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Google Shape;4408;p59">
              <a:extLst>
                <a:ext uri="{FF2B5EF4-FFF2-40B4-BE49-F238E27FC236}">
                  <a16:creationId xmlns:a16="http://schemas.microsoft.com/office/drawing/2014/main" id="{D5A386AF-3A1F-479B-9C82-DB5B628CF2DD}"/>
                </a:ext>
              </a:extLst>
            </p:cNvPr>
            <p:cNvSpPr/>
            <p:nvPr/>
          </p:nvSpPr>
          <p:spPr>
            <a:xfrm>
              <a:off x="1743954" y="3005058"/>
              <a:ext cx="20861" cy="19103"/>
            </a:xfrm>
            <a:custGeom>
              <a:avLst/>
              <a:gdLst/>
              <a:ahLst/>
              <a:cxnLst/>
              <a:rect l="l" t="t" r="r" b="b"/>
              <a:pathLst>
                <a:path w="902" h="826" extrusionOk="0">
                  <a:moveTo>
                    <a:pt x="456" y="0"/>
                  </a:moveTo>
                  <a:cubicBezTo>
                    <a:pt x="349" y="0"/>
                    <a:pt x="241" y="41"/>
                    <a:pt x="161" y="121"/>
                  </a:cubicBezTo>
                  <a:cubicBezTo>
                    <a:pt x="1" y="281"/>
                    <a:pt x="1" y="540"/>
                    <a:pt x="161" y="701"/>
                  </a:cubicBezTo>
                  <a:cubicBezTo>
                    <a:pt x="241" y="781"/>
                    <a:pt x="349" y="826"/>
                    <a:pt x="447" y="826"/>
                  </a:cubicBezTo>
                  <a:cubicBezTo>
                    <a:pt x="554" y="826"/>
                    <a:pt x="661" y="781"/>
                    <a:pt x="741" y="701"/>
                  </a:cubicBezTo>
                  <a:cubicBezTo>
                    <a:pt x="902" y="540"/>
                    <a:pt x="902" y="281"/>
                    <a:pt x="750" y="121"/>
                  </a:cubicBezTo>
                  <a:cubicBezTo>
                    <a:pt x="670" y="41"/>
                    <a:pt x="563" y="0"/>
                    <a:pt x="4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Google Shape;4409;p59">
              <a:extLst>
                <a:ext uri="{FF2B5EF4-FFF2-40B4-BE49-F238E27FC236}">
                  <a16:creationId xmlns:a16="http://schemas.microsoft.com/office/drawing/2014/main" id="{F4771DD0-FC2C-4915-A0BF-0361D514E626}"/>
                </a:ext>
              </a:extLst>
            </p:cNvPr>
            <p:cNvSpPr/>
            <p:nvPr/>
          </p:nvSpPr>
          <p:spPr>
            <a:xfrm>
              <a:off x="1645967" y="2789010"/>
              <a:ext cx="334863" cy="332967"/>
            </a:xfrm>
            <a:custGeom>
              <a:avLst/>
              <a:gdLst/>
              <a:ahLst/>
              <a:cxnLst/>
              <a:rect l="l" t="t" r="r" b="b"/>
              <a:pathLst>
                <a:path w="14479" h="14397" extrusionOk="0">
                  <a:moveTo>
                    <a:pt x="9126" y="890"/>
                  </a:moveTo>
                  <a:lnTo>
                    <a:pt x="10384" y="1407"/>
                  </a:lnTo>
                  <a:lnTo>
                    <a:pt x="10072" y="2736"/>
                  </a:lnTo>
                  <a:cubicBezTo>
                    <a:pt x="10036" y="2870"/>
                    <a:pt x="10081" y="3022"/>
                    <a:pt x="10179" y="3120"/>
                  </a:cubicBezTo>
                  <a:lnTo>
                    <a:pt x="11312" y="4262"/>
                  </a:lnTo>
                  <a:cubicBezTo>
                    <a:pt x="11394" y="4337"/>
                    <a:pt x="11498" y="4381"/>
                    <a:pt x="11606" y="4381"/>
                  </a:cubicBezTo>
                  <a:cubicBezTo>
                    <a:pt x="11639" y="4381"/>
                    <a:pt x="11672" y="4377"/>
                    <a:pt x="11705" y="4369"/>
                  </a:cubicBezTo>
                  <a:lnTo>
                    <a:pt x="13034" y="4048"/>
                  </a:lnTo>
                  <a:lnTo>
                    <a:pt x="13551" y="5306"/>
                  </a:lnTo>
                  <a:lnTo>
                    <a:pt x="12391" y="6019"/>
                  </a:lnTo>
                  <a:cubicBezTo>
                    <a:pt x="12267" y="6100"/>
                    <a:pt x="12195" y="6233"/>
                    <a:pt x="12195" y="6376"/>
                  </a:cubicBezTo>
                  <a:lnTo>
                    <a:pt x="12195" y="7982"/>
                  </a:lnTo>
                  <a:cubicBezTo>
                    <a:pt x="12195" y="8125"/>
                    <a:pt x="12267" y="8259"/>
                    <a:pt x="12391" y="8330"/>
                  </a:cubicBezTo>
                  <a:lnTo>
                    <a:pt x="13551" y="9044"/>
                  </a:lnTo>
                  <a:lnTo>
                    <a:pt x="13034" y="10310"/>
                  </a:lnTo>
                  <a:lnTo>
                    <a:pt x="11705" y="9989"/>
                  </a:lnTo>
                  <a:cubicBezTo>
                    <a:pt x="11672" y="9981"/>
                    <a:pt x="11639" y="9977"/>
                    <a:pt x="11606" y="9977"/>
                  </a:cubicBezTo>
                  <a:cubicBezTo>
                    <a:pt x="11498" y="9977"/>
                    <a:pt x="11394" y="10021"/>
                    <a:pt x="11312" y="10096"/>
                  </a:cubicBezTo>
                  <a:lnTo>
                    <a:pt x="10179" y="11229"/>
                  </a:lnTo>
                  <a:cubicBezTo>
                    <a:pt x="10081" y="11336"/>
                    <a:pt x="10036" y="11479"/>
                    <a:pt x="10072" y="11622"/>
                  </a:cubicBezTo>
                  <a:lnTo>
                    <a:pt x="10384" y="12951"/>
                  </a:lnTo>
                  <a:lnTo>
                    <a:pt x="9126" y="13468"/>
                  </a:lnTo>
                  <a:lnTo>
                    <a:pt x="8413" y="12309"/>
                  </a:lnTo>
                  <a:cubicBezTo>
                    <a:pt x="8341" y="12184"/>
                    <a:pt x="8207" y="12112"/>
                    <a:pt x="8065" y="12112"/>
                  </a:cubicBezTo>
                  <a:lnTo>
                    <a:pt x="6459" y="12112"/>
                  </a:lnTo>
                  <a:cubicBezTo>
                    <a:pt x="6316" y="12112"/>
                    <a:pt x="6182" y="12184"/>
                    <a:pt x="6102" y="12309"/>
                  </a:cubicBezTo>
                  <a:lnTo>
                    <a:pt x="5388" y="13468"/>
                  </a:lnTo>
                  <a:lnTo>
                    <a:pt x="4131" y="12951"/>
                  </a:lnTo>
                  <a:lnTo>
                    <a:pt x="4452" y="11622"/>
                  </a:lnTo>
                  <a:cubicBezTo>
                    <a:pt x="4478" y="11479"/>
                    <a:pt x="4443" y="11336"/>
                    <a:pt x="4336" y="11229"/>
                  </a:cubicBezTo>
                  <a:lnTo>
                    <a:pt x="3203" y="10096"/>
                  </a:lnTo>
                  <a:cubicBezTo>
                    <a:pt x="3127" y="10021"/>
                    <a:pt x="3020" y="9977"/>
                    <a:pt x="2914" y="9977"/>
                  </a:cubicBezTo>
                  <a:cubicBezTo>
                    <a:pt x="2882" y="9977"/>
                    <a:pt x="2850" y="9981"/>
                    <a:pt x="2819" y="9989"/>
                  </a:cubicBezTo>
                  <a:lnTo>
                    <a:pt x="1490" y="10310"/>
                  </a:lnTo>
                  <a:lnTo>
                    <a:pt x="964" y="9044"/>
                  </a:lnTo>
                  <a:lnTo>
                    <a:pt x="2132" y="8330"/>
                  </a:lnTo>
                  <a:cubicBezTo>
                    <a:pt x="2248" y="8259"/>
                    <a:pt x="2329" y="8125"/>
                    <a:pt x="2329" y="7982"/>
                  </a:cubicBezTo>
                  <a:lnTo>
                    <a:pt x="2329" y="6376"/>
                  </a:lnTo>
                  <a:cubicBezTo>
                    <a:pt x="2329" y="6233"/>
                    <a:pt x="2248" y="6100"/>
                    <a:pt x="2132" y="6019"/>
                  </a:cubicBezTo>
                  <a:lnTo>
                    <a:pt x="964" y="5306"/>
                  </a:lnTo>
                  <a:lnTo>
                    <a:pt x="1490" y="4048"/>
                  </a:lnTo>
                  <a:lnTo>
                    <a:pt x="2819" y="4369"/>
                  </a:lnTo>
                  <a:cubicBezTo>
                    <a:pt x="2850" y="4377"/>
                    <a:pt x="2882" y="4381"/>
                    <a:pt x="2914" y="4381"/>
                  </a:cubicBezTo>
                  <a:cubicBezTo>
                    <a:pt x="3020" y="4381"/>
                    <a:pt x="3127" y="4337"/>
                    <a:pt x="3203" y="4262"/>
                  </a:cubicBezTo>
                  <a:lnTo>
                    <a:pt x="4336" y="3120"/>
                  </a:lnTo>
                  <a:cubicBezTo>
                    <a:pt x="4443" y="3022"/>
                    <a:pt x="4478" y="2870"/>
                    <a:pt x="4452" y="2736"/>
                  </a:cubicBezTo>
                  <a:lnTo>
                    <a:pt x="4131" y="1407"/>
                  </a:lnTo>
                  <a:lnTo>
                    <a:pt x="5388" y="890"/>
                  </a:lnTo>
                  <a:lnTo>
                    <a:pt x="6102" y="2050"/>
                  </a:lnTo>
                  <a:cubicBezTo>
                    <a:pt x="6182" y="2174"/>
                    <a:pt x="6316" y="2246"/>
                    <a:pt x="6459" y="2246"/>
                  </a:cubicBezTo>
                  <a:lnTo>
                    <a:pt x="8065" y="2246"/>
                  </a:lnTo>
                  <a:cubicBezTo>
                    <a:pt x="8207" y="2246"/>
                    <a:pt x="8341" y="2174"/>
                    <a:pt x="8413" y="2050"/>
                  </a:cubicBezTo>
                  <a:lnTo>
                    <a:pt x="9126" y="890"/>
                  </a:lnTo>
                  <a:close/>
                  <a:moveTo>
                    <a:pt x="5547" y="1"/>
                  </a:moveTo>
                  <a:cubicBezTo>
                    <a:pt x="5494" y="1"/>
                    <a:pt x="5440" y="11"/>
                    <a:pt x="5388" y="33"/>
                  </a:cubicBezTo>
                  <a:lnTo>
                    <a:pt x="3479" y="827"/>
                  </a:lnTo>
                  <a:cubicBezTo>
                    <a:pt x="3292" y="899"/>
                    <a:pt x="3194" y="1104"/>
                    <a:pt x="3238" y="1300"/>
                  </a:cubicBezTo>
                  <a:lnTo>
                    <a:pt x="3586" y="2736"/>
                  </a:lnTo>
                  <a:lnTo>
                    <a:pt x="2783" y="3548"/>
                  </a:lnTo>
                  <a:lnTo>
                    <a:pt x="1338" y="3200"/>
                  </a:lnTo>
                  <a:cubicBezTo>
                    <a:pt x="1307" y="3193"/>
                    <a:pt x="1275" y="3190"/>
                    <a:pt x="1243" y="3190"/>
                  </a:cubicBezTo>
                  <a:cubicBezTo>
                    <a:pt x="1079" y="3190"/>
                    <a:pt x="925" y="3284"/>
                    <a:pt x="865" y="3441"/>
                  </a:cubicBezTo>
                  <a:lnTo>
                    <a:pt x="71" y="5350"/>
                  </a:lnTo>
                  <a:cubicBezTo>
                    <a:pt x="0" y="5529"/>
                    <a:pt x="63" y="5752"/>
                    <a:pt x="241" y="5850"/>
                  </a:cubicBezTo>
                  <a:lnTo>
                    <a:pt x="1499" y="6626"/>
                  </a:lnTo>
                  <a:lnTo>
                    <a:pt x="1499" y="7768"/>
                  </a:lnTo>
                  <a:lnTo>
                    <a:pt x="241" y="8544"/>
                  </a:lnTo>
                  <a:cubicBezTo>
                    <a:pt x="63" y="8651"/>
                    <a:pt x="0" y="8865"/>
                    <a:pt x="71" y="9052"/>
                  </a:cubicBezTo>
                  <a:lnTo>
                    <a:pt x="865" y="10953"/>
                  </a:lnTo>
                  <a:cubicBezTo>
                    <a:pt x="924" y="11107"/>
                    <a:pt x="1075" y="11207"/>
                    <a:pt x="1236" y="11207"/>
                  </a:cubicBezTo>
                  <a:cubicBezTo>
                    <a:pt x="1270" y="11207"/>
                    <a:pt x="1304" y="11203"/>
                    <a:pt x="1338" y="11194"/>
                  </a:cubicBezTo>
                  <a:lnTo>
                    <a:pt x="2783" y="10855"/>
                  </a:lnTo>
                  <a:lnTo>
                    <a:pt x="3586" y="11657"/>
                  </a:lnTo>
                  <a:lnTo>
                    <a:pt x="3238" y="13103"/>
                  </a:lnTo>
                  <a:cubicBezTo>
                    <a:pt x="3194" y="13299"/>
                    <a:pt x="3292" y="13495"/>
                    <a:pt x="3479" y="13575"/>
                  </a:cubicBezTo>
                  <a:lnTo>
                    <a:pt x="5388" y="14360"/>
                  </a:lnTo>
                  <a:cubicBezTo>
                    <a:pt x="5441" y="14383"/>
                    <a:pt x="5495" y="14393"/>
                    <a:pt x="5548" y="14393"/>
                  </a:cubicBezTo>
                  <a:cubicBezTo>
                    <a:pt x="5687" y="14393"/>
                    <a:pt x="5820" y="14322"/>
                    <a:pt x="5897" y="14200"/>
                  </a:cubicBezTo>
                  <a:lnTo>
                    <a:pt x="6664" y="12933"/>
                  </a:lnTo>
                  <a:lnTo>
                    <a:pt x="7806" y="12933"/>
                  </a:lnTo>
                  <a:lnTo>
                    <a:pt x="8582" y="14200"/>
                  </a:lnTo>
                  <a:cubicBezTo>
                    <a:pt x="8662" y="14325"/>
                    <a:pt x="8796" y="14396"/>
                    <a:pt x="8930" y="14396"/>
                  </a:cubicBezTo>
                  <a:cubicBezTo>
                    <a:pt x="8984" y="14396"/>
                    <a:pt x="9037" y="14387"/>
                    <a:pt x="9091" y="14360"/>
                  </a:cubicBezTo>
                  <a:lnTo>
                    <a:pt x="10991" y="13575"/>
                  </a:lnTo>
                  <a:cubicBezTo>
                    <a:pt x="11178" y="13495"/>
                    <a:pt x="11285" y="13299"/>
                    <a:pt x="11241" y="13103"/>
                  </a:cubicBezTo>
                  <a:lnTo>
                    <a:pt x="10893" y="11657"/>
                  </a:lnTo>
                  <a:lnTo>
                    <a:pt x="11696" y="10855"/>
                  </a:lnTo>
                  <a:lnTo>
                    <a:pt x="13141" y="11194"/>
                  </a:lnTo>
                  <a:cubicBezTo>
                    <a:pt x="13175" y="11203"/>
                    <a:pt x="13209" y="11207"/>
                    <a:pt x="13243" y="11207"/>
                  </a:cubicBezTo>
                  <a:cubicBezTo>
                    <a:pt x="13402" y="11207"/>
                    <a:pt x="13547" y="11107"/>
                    <a:pt x="13614" y="10953"/>
                  </a:cubicBezTo>
                  <a:lnTo>
                    <a:pt x="14408" y="9052"/>
                  </a:lnTo>
                  <a:cubicBezTo>
                    <a:pt x="14479" y="8865"/>
                    <a:pt x="14408" y="8651"/>
                    <a:pt x="14238" y="8544"/>
                  </a:cubicBezTo>
                  <a:lnTo>
                    <a:pt x="12980" y="7768"/>
                  </a:lnTo>
                  <a:lnTo>
                    <a:pt x="12980" y="6626"/>
                  </a:lnTo>
                  <a:lnTo>
                    <a:pt x="14238" y="5850"/>
                  </a:lnTo>
                  <a:cubicBezTo>
                    <a:pt x="14408" y="5752"/>
                    <a:pt x="14479" y="5529"/>
                    <a:pt x="14408" y="5350"/>
                  </a:cubicBezTo>
                  <a:lnTo>
                    <a:pt x="13614" y="3441"/>
                  </a:lnTo>
                  <a:cubicBezTo>
                    <a:pt x="13546" y="3284"/>
                    <a:pt x="13397" y="3190"/>
                    <a:pt x="13235" y="3190"/>
                  </a:cubicBezTo>
                  <a:cubicBezTo>
                    <a:pt x="13204" y="3190"/>
                    <a:pt x="13172" y="3193"/>
                    <a:pt x="13141" y="3200"/>
                  </a:cubicBezTo>
                  <a:lnTo>
                    <a:pt x="11696" y="3548"/>
                  </a:lnTo>
                  <a:lnTo>
                    <a:pt x="10893" y="2736"/>
                  </a:lnTo>
                  <a:lnTo>
                    <a:pt x="11241" y="1300"/>
                  </a:lnTo>
                  <a:cubicBezTo>
                    <a:pt x="11285" y="1104"/>
                    <a:pt x="11178" y="899"/>
                    <a:pt x="10991" y="827"/>
                  </a:cubicBezTo>
                  <a:lnTo>
                    <a:pt x="9091" y="33"/>
                  </a:lnTo>
                  <a:cubicBezTo>
                    <a:pt x="9039" y="11"/>
                    <a:pt x="8985" y="1"/>
                    <a:pt x="8932" y="1"/>
                  </a:cubicBezTo>
                  <a:cubicBezTo>
                    <a:pt x="8793" y="1"/>
                    <a:pt x="8660" y="74"/>
                    <a:pt x="8582" y="203"/>
                  </a:cubicBezTo>
                  <a:lnTo>
                    <a:pt x="7806" y="1461"/>
                  </a:lnTo>
                  <a:lnTo>
                    <a:pt x="6664" y="1461"/>
                  </a:lnTo>
                  <a:lnTo>
                    <a:pt x="5897" y="203"/>
                  </a:lnTo>
                  <a:cubicBezTo>
                    <a:pt x="5819" y="74"/>
                    <a:pt x="5686" y="1"/>
                    <a:pt x="5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Google Shape;4410;p59">
              <a:extLst>
                <a:ext uri="{FF2B5EF4-FFF2-40B4-BE49-F238E27FC236}">
                  <a16:creationId xmlns:a16="http://schemas.microsoft.com/office/drawing/2014/main" id="{961ACCE5-408F-43A9-8011-D3FD1B9282E5}"/>
                </a:ext>
              </a:extLst>
            </p:cNvPr>
            <p:cNvSpPr/>
            <p:nvPr/>
          </p:nvSpPr>
          <p:spPr>
            <a:xfrm>
              <a:off x="1492661" y="3035701"/>
              <a:ext cx="240595" cy="241405"/>
            </a:xfrm>
            <a:custGeom>
              <a:avLst/>
              <a:gdLst/>
              <a:ahLst/>
              <a:cxnLst/>
              <a:rect l="l" t="t" r="r" b="b"/>
              <a:pathLst>
                <a:path w="10403" h="10438" extrusionOk="0">
                  <a:moveTo>
                    <a:pt x="5559" y="821"/>
                  </a:moveTo>
                  <a:lnTo>
                    <a:pt x="5692" y="1651"/>
                  </a:lnTo>
                  <a:cubicBezTo>
                    <a:pt x="5710" y="1784"/>
                    <a:pt x="5808" y="1909"/>
                    <a:pt x="5942" y="1963"/>
                  </a:cubicBezTo>
                  <a:lnTo>
                    <a:pt x="6959" y="2382"/>
                  </a:lnTo>
                  <a:cubicBezTo>
                    <a:pt x="7011" y="2403"/>
                    <a:pt x="7065" y="2413"/>
                    <a:pt x="7118" y="2413"/>
                  </a:cubicBezTo>
                  <a:cubicBezTo>
                    <a:pt x="7204" y="2413"/>
                    <a:pt x="7289" y="2387"/>
                    <a:pt x="7361" y="2337"/>
                  </a:cubicBezTo>
                  <a:lnTo>
                    <a:pt x="8039" y="1847"/>
                  </a:lnTo>
                  <a:lnTo>
                    <a:pt x="8547" y="2355"/>
                  </a:lnTo>
                  <a:lnTo>
                    <a:pt x="8056" y="3033"/>
                  </a:lnTo>
                  <a:cubicBezTo>
                    <a:pt x="7976" y="3149"/>
                    <a:pt x="7958" y="3301"/>
                    <a:pt x="8012" y="3435"/>
                  </a:cubicBezTo>
                  <a:lnTo>
                    <a:pt x="8440" y="4452"/>
                  </a:lnTo>
                  <a:cubicBezTo>
                    <a:pt x="8494" y="4586"/>
                    <a:pt x="8610" y="4684"/>
                    <a:pt x="8752" y="4702"/>
                  </a:cubicBezTo>
                  <a:lnTo>
                    <a:pt x="9573" y="4835"/>
                  </a:lnTo>
                  <a:lnTo>
                    <a:pt x="9573" y="5558"/>
                  </a:lnTo>
                  <a:lnTo>
                    <a:pt x="8752" y="5692"/>
                  </a:lnTo>
                  <a:cubicBezTo>
                    <a:pt x="8610" y="5710"/>
                    <a:pt x="8494" y="5808"/>
                    <a:pt x="8440" y="5933"/>
                  </a:cubicBezTo>
                  <a:lnTo>
                    <a:pt x="8012" y="6959"/>
                  </a:lnTo>
                  <a:cubicBezTo>
                    <a:pt x="7958" y="7092"/>
                    <a:pt x="7976" y="7244"/>
                    <a:pt x="8065" y="7360"/>
                  </a:cubicBezTo>
                  <a:lnTo>
                    <a:pt x="8556" y="8038"/>
                  </a:lnTo>
                  <a:lnTo>
                    <a:pt x="8039" y="8547"/>
                  </a:lnTo>
                  <a:lnTo>
                    <a:pt x="7370" y="8056"/>
                  </a:lnTo>
                  <a:cubicBezTo>
                    <a:pt x="7298" y="8006"/>
                    <a:pt x="7213" y="7981"/>
                    <a:pt x="7127" y="7981"/>
                  </a:cubicBezTo>
                  <a:cubicBezTo>
                    <a:pt x="7074" y="7981"/>
                    <a:pt x="7020" y="7991"/>
                    <a:pt x="6968" y="8011"/>
                  </a:cubicBezTo>
                  <a:lnTo>
                    <a:pt x="5942" y="8431"/>
                  </a:lnTo>
                  <a:cubicBezTo>
                    <a:pt x="5808" y="8493"/>
                    <a:pt x="5719" y="8609"/>
                    <a:pt x="5692" y="8752"/>
                  </a:cubicBezTo>
                  <a:lnTo>
                    <a:pt x="5568" y="9572"/>
                  </a:lnTo>
                  <a:lnTo>
                    <a:pt x="4845" y="9572"/>
                  </a:lnTo>
                  <a:lnTo>
                    <a:pt x="4711" y="8752"/>
                  </a:lnTo>
                  <a:cubicBezTo>
                    <a:pt x="4693" y="8609"/>
                    <a:pt x="4595" y="8493"/>
                    <a:pt x="4461" y="8439"/>
                  </a:cubicBezTo>
                  <a:lnTo>
                    <a:pt x="3435" y="8011"/>
                  </a:lnTo>
                  <a:cubicBezTo>
                    <a:pt x="3391" y="7993"/>
                    <a:pt x="3337" y="7984"/>
                    <a:pt x="3284" y="7984"/>
                  </a:cubicBezTo>
                  <a:cubicBezTo>
                    <a:pt x="3195" y="7984"/>
                    <a:pt x="3114" y="8011"/>
                    <a:pt x="3043" y="8065"/>
                  </a:cubicBezTo>
                  <a:lnTo>
                    <a:pt x="2365" y="8555"/>
                  </a:lnTo>
                  <a:lnTo>
                    <a:pt x="1856" y="8038"/>
                  </a:lnTo>
                  <a:lnTo>
                    <a:pt x="2347" y="7369"/>
                  </a:lnTo>
                  <a:cubicBezTo>
                    <a:pt x="2427" y="7253"/>
                    <a:pt x="2445" y="7101"/>
                    <a:pt x="2392" y="6967"/>
                  </a:cubicBezTo>
                  <a:lnTo>
                    <a:pt x="1963" y="5942"/>
                  </a:lnTo>
                  <a:cubicBezTo>
                    <a:pt x="1910" y="5808"/>
                    <a:pt x="1794" y="5719"/>
                    <a:pt x="1651" y="5692"/>
                  </a:cubicBezTo>
                  <a:lnTo>
                    <a:pt x="830" y="5567"/>
                  </a:lnTo>
                  <a:lnTo>
                    <a:pt x="822" y="4844"/>
                  </a:lnTo>
                  <a:lnTo>
                    <a:pt x="1651" y="4710"/>
                  </a:lnTo>
                  <a:cubicBezTo>
                    <a:pt x="1785" y="4693"/>
                    <a:pt x="1910" y="4595"/>
                    <a:pt x="1963" y="4461"/>
                  </a:cubicBezTo>
                  <a:lnTo>
                    <a:pt x="2383" y="3435"/>
                  </a:lnTo>
                  <a:cubicBezTo>
                    <a:pt x="2436" y="3301"/>
                    <a:pt x="2418" y="3158"/>
                    <a:pt x="2338" y="3042"/>
                  </a:cubicBezTo>
                  <a:lnTo>
                    <a:pt x="1847" y="2364"/>
                  </a:lnTo>
                  <a:lnTo>
                    <a:pt x="2356" y="1856"/>
                  </a:lnTo>
                  <a:lnTo>
                    <a:pt x="3034" y="2337"/>
                  </a:lnTo>
                  <a:cubicBezTo>
                    <a:pt x="3106" y="2393"/>
                    <a:pt x="3193" y="2421"/>
                    <a:pt x="3280" y="2421"/>
                  </a:cubicBezTo>
                  <a:cubicBezTo>
                    <a:pt x="3333" y="2421"/>
                    <a:pt x="3385" y="2411"/>
                    <a:pt x="3435" y="2391"/>
                  </a:cubicBezTo>
                  <a:lnTo>
                    <a:pt x="4452" y="1963"/>
                  </a:lnTo>
                  <a:cubicBezTo>
                    <a:pt x="4586" y="1909"/>
                    <a:pt x="4684" y="1793"/>
                    <a:pt x="4702" y="1651"/>
                  </a:cubicBezTo>
                  <a:lnTo>
                    <a:pt x="4836" y="821"/>
                  </a:lnTo>
                  <a:close/>
                  <a:moveTo>
                    <a:pt x="4470" y="0"/>
                  </a:moveTo>
                  <a:cubicBezTo>
                    <a:pt x="4265" y="18"/>
                    <a:pt x="4096" y="161"/>
                    <a:pt x="4069" y="357"/>
                  </a:cubicBezTo>
                  <a:lnTo>
                    <a:pt x="3917" y="1303"/>
                  </a:lnTo>
                  <a:lnTo>
                    <a:pt x="3319" y="1552"/>
                  </a:lnTo>
                  <a:lnTo>
                    <a:pt x="2543" y="990"/>
                  </a:lnTo>
                  <a:cubicBezTo>
                    <a:pt x="2473" y="939"/>
                    <a:pt x="2390" y="914"/>
                    <a:pt x="2307" y="914"/>
                  </a:cubicBezTo>
                  <a:cubicBezTo>
                    <a:pt x="2202" y="914"/>
                    <a:pt x="2097" y="955"/>
                    <a:pt x="2017" y="1035"/>
                  </a:cubicBezTo>
                  <a:lnTo>
                    <a:pt x="1009" y="2043"/>
                  </a:lnTo>
                  <a:cubicBezTo>
                    <a:pt x="866" y="2186"/>
                    <a:pt x="848" y="2418"/>
                    <a:pt x="964" y="2578"/>
                  </a:cubicBezTo>
                  <a:lnTo>
                    <a:pt x="1526" y="3346"/>
                  </a:lnTo>
                  <a:lnTo>
                    <a:pt x="1276" y="3943"/>
                  </a:lnTo>
                  <a:lnTo>
                    <a:pt x="340" y="4095"/>
                  </a:lnTo>
                  <a:cubicBezTo>
                    <a:pt x="135" y="4131"/>
                    <a:pt x="1" y="4505"/>
                    <a:pt x="1" y="4505"/>
                  </a:cubicBezTo>
                  <a:lnTo>
                    <a:pt x="1" y="5933"/>
                  </a:lnTo>
                  <a:cubicBezTo>
                    <a:pt x="1" y="5933"/>
                    <a:pt x="144" y="6307"/>
                    <a:pt x="340" y="6334"/>
                  </a:cubicBezTo>
                  <a:lnTo>
                    <a:pt x="1285" y="6486"/>
                  </a:lnTo>
                  <a:lnTo>
                    <a:pt x="1526" y="7083"/>
                  </a:lnTo>
                  <a:lnTo>
                    <a:pt x="973" y="7860"/>
                  </a:lnTo>
                  <a:cubicBezTo>
                    <a:pt x="848" y="8020"/>
                    <a:pt x="866" y="8243"/>
                    <a:pt x="1009" y="8386"/>
                  </a:cubicBezTo>
                  <a:lnTo>
                    <a:pt x="2026" y="9394"/>
                  </a:lnTo>
                  <a:cubicBezTo>
                    <a:pt x="2106" y="9474"/>
                    <a:pt x="2211" y="9515"/>
                    <a:pt x="2316" y="9515"/>
                  </a:cubicBezTo>
                  <a:cubicBezTo>
                    <a:pt x="2399" y="9515"/>
                    <a:pt x="2482" y="9490"/>
                    <a:pt x="2552" y="9439"/>
                  </a:cubicBezTo>
                  <a:lnTo>
                    <a:pt x="3328" y="8877"/>
                  </a:lnTo>
                  <a:lnTo>
                    <a:pt x="3926" y="9126"/>
                  </a:lnTo>
                  <a:lnTo>
                    <a:pt x="4078" y="10063"/>
                  </a:lnTo>
                  <a:cubicBezTo>
                    <a:pt x="4104" y="10268"/>
                    <a:pt x="4283" y="10411"/>
                    <a:pt x="4479" y="10438"/>
                  </a:cubicBezTo>
                  <a:lnTo>
                    <a:pt x="5907" y="10402"/>
                  </a:lnTo>
                  <a:cubicBezTo>
                    <a:pt x="5912" y="10402"/>
                    <a:pt x="5918" y="10402"/>
                    <a:pt x="5924" y="10402"/>
                  </a:cubicBezTo>
                  <a:cubicBezTo>
                    <a:pt x="6121" y="10402"/>
                    <a:pt x="6282" y="10254"/>
                    <a:pt x="6317" y="10063"/>
                  </a:cubicBezTo>
                  <a:lnTo>
                    <a:pt x="6469" y="9117"/>
                  </a:lnTo>
                  <a:lnTo>
                    <a:pt x="7057" y="8877"/>
                  </a:lnTo>
                  <a:lnTo>
                    <a:pt x="7833" y="9430"/>
                  </a:lnTo>
                  <a:cubicBezTo>
                    <a:pt x="7910" y="9486"/>
                    <a:pt x="7997" y="9513"/>
                    <a:pt x="8083" y="9513"/>
                  </a:cubicBezTo>
                  <a:cubicBezTo>
                    <a:pt x="8187" y="9513"/>
                    <a:pt x="8290" y="9472"/>
                    <a:pt x="8369" y="9394"/>
                  </a:cubicBezTo>
                  <a:lnTo>
                    <a:pt x="9377" y="8377"/>
                  </a:lnTo>
                  <a:cubicBezTo>
                    <a:pt x="9520" y="8234"/>
                    <a:pt x="9537" y="8011"/>
                    <a:pt x="9421" y="7851"/>
                  </a:cubicBezTo>
                  <a:lnTo>
                    <a:pt x="8859" y="7075"/>
                  </a:lnTo>
                  <a:lnTo>
                    <a:pt x="9100" y="6477"/>
                  </a:lnTo>
                  <a:lnTo>
                    <a:pt x="10046" y="6325"/>
                  </a:lnTo>
                  <a:cubicBezTo>
                    <a:pt x="10242" y="6298"/>
                    <a:pt x="10403" y="5924"/>
                    <a:pt x="10403" y="5924"/>
                  </a:cubicBezTo>
                  <a:lnTo>
                    <a:pt x="10403" y="4496"/>
                  </a:lnTo>
                  <a:cubicBezTo>
                    <a:pt x="10403" y="4496"/>
                    <a:pt x="10242" y="4122"/>
                    <a:pt x="10046" y="4086"/>
                  </a:cubicBezTo>
                  <a:lnTo>
                    <a:pt x="9100" y="3934"/>
                  </a:lnTo>
                  <a:lnTo>
                    <a:pt x="8850" y="3346"/>
                  </a:lnTo>
                  <a:lnTo>
                    <a:pt x="9412" y="2569"/>
                  </a:lnTo>
                  <a:cubicBezTo>
                    <a:pt x="9528" y="2409"/>
                    <a:pt x="9511" y="2177"/>
                    <a:pt x="9368" y="2034"/>
                  </a:cubicBezTo>
                  <a:lnTo>
                    <a:pt x="8360" y="1026"/>
                  </a:lnTo>
                  <a:cubicBezTo>
                    <a:pt x="8281" y="948"/>
                    <a:pt x="8176" y="907"/>
                    <a:pt x="8070" y="907"/>
                  </a:cubicBezTo>
                  <a:cubicBezTo>
                    <a:pt x="7984" y="907"/>
                    <a:pt x="7897" y="934"/>
                    <a:pt x="7825" y="990"/>
                  </a:cubicBezTo>
                  <a:lnTo>
                    <a:pt x="7057" y="1544"/>
                  </a:lnTo>
                  <a:lnTo>
                    <a:pt x="6460" y="1303"/>
                  </a:lnTo>
                  <a:lnTo>
                    <a:pt x="6308" y="357"/>
                  </a:lnTo>
                  <a:cubicBezTo>
                    <a:pt x="6275" y="176"/>
                    <a:pt x="6128" y="33"/>
                    <a:pt x="5944" y="33"/>
                  </a:cubicBezTo>
                  <a:cubicBezTo>
                    <a:pt x="5929" y="33"/>
                    <a:pt x="5913" y="34"/>
                    <a:pt x="5898" y="36"/>
                  </a:cubicBezTo>
                  <a:lnTo>
                    <a:pt x="4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Google Shape;4411;p59">
              <a:extLst>
                <a:ext uri="{FF2B5EF4-FFF2-40B4-BE49-F238E27FC236}">
                  <a16:creationId xmlns:a16="http://schemas.microsoft.com/office/drawing/2014/main" id="{684B882A-B763-4BDF-BF14-8B259606D104}"/>
                </a:ext>
              </a:extLst>
            </p:cNvPr>
            <p:cNvSpPr/>
            <p:nvPr/>
          </p:nvSpPr>
          <p:spPr>
            <a:xfrm>
              <a:off x="1549598" y="3095205"/>
              <a:ext cx="124033" cy="122067"/>
            </a:xfrm>
            <a:custGeom>
              <a:avLst/>
              <a:gdLst/>
              <a:ahLst/>
              <a:cxnLst/>
              <a:rect l="l" t="t" r="r" b="b"/>
              <a:pathLst>
                <a:path w="5363" h="5278" extrusionOk="0">
                  <a:moveTo>
                    <a:pt x="2736" y="1"/>
                  </a:moveTo>
                  <a:cubicBezTo>
                    <a:pt x="2622" y="1"/>
                    <a:pt x="2507" y="8"/>
                    <a:pt x="2392" y="23"/>
                  </a:cubicBezTo>
                  <a:cubicBezTo>
                    <a:pt x="2160" y="59"/>
                    <a:pt x="1999" y="264"/>
                    <a:pt x="2035" y="487"/>
                  </a:cubicBezTo>
                  <a:cubicBezTo>
                    <a:pt x="2060" y="694"/>
                    <a:pt x="2238" y="847"/>
                    <a:pt x="2441" y="847"/>
                  </a:cubicBezTo>
                  <a:cubicBezTo>
                    <a:pt x="2457" y="847"/>
                    <a:pt x="2474" y="846"/>
                    <a:pt x="2490" y="844"/>
                  </a:cubicBezTo>
                  <a:cubicBezTo>
                    <a:pt x="2570" y="834"/>
                    <a:pt x="2649" y="829"/>
                    <a:pt x="2727" y="829"/>
                  </a:cubicBezTo>
                  <a:cubicBezTo>
                    <a:pt x="3210" y="829"/>
                    <a:pt x="3661" y="1016"/>
                    <a:pt x="4007" y="1361"/>
                  </a:cubicBezTo>
                  <a:cubicBezTo>
                    <a:pt x="4354" y="1700"/>
                    <a:pt x="4542" y="2155"/>
                    <a:pt x="4542" y="2637"/>
                  </a:cubicBezTo>
                  <a:cubicBezTo>
                    <a:pt x="4542" y="3128"/>
                    <a:pt x="4354" y="3583"/>
                    <a:pt x="4007" y="3922"/>
                  </a:cubicBezTo>
                  <a:cubicBezTo>
                    <a:pt x="3668" y="4261"/>
                    <a:pt x="3213" y="4448"/>
                    <a:pt x="2731" y="4448"/>
                  </a:cubicBezTo>
                  <a:cubicBezTo>
                    <a:pt x="2249" y="4448"/>
                    <a:pt x="1785" y="4261"/>
                    <a:pt x="1446" y="3922"/>
                  </a:cubicBezTo>
                  <a:cubicBezTo>
                    <a:pt x="1036" y="3511"/>
                    <a:pt x="848" y="2940"/>
                    <a:pt x="938" y="2369"/>
                  </a:cubicBezTo>
                  <a:cubicBezTo>
                    <a:pt x="973" y="2146"/>
                    <a:pt x="813" y="1932"/>
                    <a:pt x="590" y="1897"/>
                  </a:cubicBezTo>
                  <a:cubicBezTo>
                    <a:pt x="573" y="1895"/>
                    <a:pt x="556" y="1894"/>
                    <a:pt x="539" y="1894"/>
                  </a:cubicBezTo>
                  <a:cubicBezTo>
                    <a:pt x="335" y="1894"/>
                    <a:pt x="151" y="2039"/>
                    <a:pt x="126" y="2245"/>
                  </a:cubicBezTo>
                  <a:cubicBezTo>
                    <a:pt x="1" y="3074"/>
                    <a:pt x="278" y="3913"/>
                    <a:pt x="866" y="4502"/>
                  </a:cubicBezTo>
                  <a:cubicBezTo>
                    <a:pt x="1366" y="5001"/>
                    <a:pt x="2026" y="5278"/>
                    <a:pt x="2731" y="5278"/>
                  </a:cubicBezTo>
                  <a:cubicBezTo>
                    <a:pt x="3436" y="5278"/>
                    <a:pt x="4096" y="5001"/>
                    <a:pt x="4595" y="4502"/>
                  </a:cubicBezTo>
                  <a:cubicBezTo>
                    <a:pt x="5095" y="4002"/>
                    <a:pt x="5363" y="3342"/>
                    <a:pt x="5363" y="2637"/>
                  </a:cubicBezTo>
                  <a:cubicBezTo>
                    <a:pt x="5363" y="1932"/>
                    <a:pt x="5095" y="1272"/>
                    <a:pt x="4595" y="773"/>
                  </a:cubicBezTo>
                  <a:cubicBezTo>
                    <a:pt x="4090" y="275"/>
                    <a:pt x="3427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Google Shape;4412;p59">
              <a:extLst>
                <a:ext uri="{FF2B5EF4-FFF2-40B4-BE49-F238E27FC236}">
                  <a16:creationId xmlns:a16="http://schemas.microsoft.com/office/drawing/2014/main" id="{D5D9242E-6607-42DC-9712-2DF9A4946EBC}"/>
                </a:ext>
              </a:extLst>
            </p:cNvPr>
            <p:cNvSpPr/>
            <p:nvPr/>
          </p:nvSpPr>
          <p:spPr>
            <a:xfrm>
              <a:off x="1565903" y="3110284"/>
              <a:ext cx="21069" cy="19103"/>
            </a:xfrm>
            <a:custGeom>
              <a:avLst/>
              <a:gdLst/>
              <a:ahLst/>
              <a:cxnLst/>
              <a:rect l="l" t="t" r="r" b="b"/>
              <a:pathLst>
                <a:path w="911" h="826" extrusionOk="0">
                  <a:moveTo>
                    <a:pt x="456" y="0"/>
                  </a:moveTo>
                  <a:cubicBezTo>
                    <a:pt x="349" y="0"/>
                    <a:pt x="242" y="40"/>
                    <a:pt x="161" y="121"/>
                  </a:cubicBezTo>
                  <a:cubicBezTo>
                    <a:pt x="1" y="281"/>
                    <a:pt x="1" y="540"/>
                    <a:pt x="161" y="709"/>
                  </a:cubicBezTo>
                  <a:cubicBezTo>
                    <a:pt x="242" y="790"/>
                    <a:pt x="349" y="825"/>
                    <a:pt x="447" y="825"/>
                  </a:cubicBezTo>
                  <a:cubicBezTo>
                    <a:pt x="554" y="825"/>
                    <a:pt x="661" y="790"/>
                    <a:pt x="741" y="709"/>
                  </a:cubicBezTo>
                  <a:lnTo>
                    <a:pt x="750" y="700"/>
                  </a:lnTo>
                  <a:cubicBezTo>
                    <a:pt x="911" y="540"/>
                    <a:pt x="911" y="281"/>
                    <a:pt x="750" y="121"/>
                  </a:cubicBezTo>
                  <a:cubicBezTo>
                    <a:pt x="670" y="40"/>
                    <a:pt x="563" y="0"/>
                    <a:pt x="4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3" name="Google Shape;4600;p59">
            <a:extLst>
              <a:ext uri="{FF2B5EF4-FFF2-40B4-BE49-F238E27FC236}">
                <a16:creationId xmlns:a16="http://schemas.microsoft.com/office/drawing/2014/main" id="{A19E138F-9CB2-48D2-94DA-F2AEA7737F3C}"/>
              </a:ext>
            </a:extLst>
          </p:cNvPr>
          <p:cNvGrpSpPr/>
          <p:nvPr/>
        </p:nvGrpSpPr>
        <p:grpSpPr>
          <a:xfrm>
            <a:off x="416706" y="3172532"/>
            <a:ext cx="438243" cy="488800"/>
            <a:chOff x="6867121" y="1392423"/>
            <a:chExt cx="438243" cy="488800"/>
          </a:xfrm>
        </p:grpSpPr>
        <p:sp>
          <p:nvSpPr>
            <p:cNvPr id="44" name="Google Shape;4601;p59">
              <a:extLst>
                <a:ext uri="{FF2B5EF4-FFF2-40B4-BE49-F238E27FC236}">
                  <a16:creationId xmlns:a16="http://schemas.microsoft.com/office/drawing/2014/main" id="{611B3F0F-C4AA-456B-B8EC-5CC9EDB26A5D}"/>
                </a:ext>
              </a:extLst>
            </p:cNvPr>
            <p:cNvSpPr/>
            <p:nvPr/>
          </p:nvSpPr>
          <p:spPr>
            <a:xfrm>
              <a:off x="6876603" y="1401905"/>
              <a:ext cx="366663" cy="469627"/>
            </a:xfrm>
            <a:custGeom>
              <a:avLst/>
              <a:gdLst/>
              <a:ahLst/>
              <a:cxnLst/>
              <a:rect l="l" t="t" r="r" b="b"/>
              <a:pathLst>
                <a:path w="15854" h="20306" extrusionOk="0">
                  <a:moveTo>
                    <a:pt x="0" y="1"/>
                  </a:moveTo>
                  <a:lnTo>
                    <a:pt x="0" y="20305"/>
                  </a:lnTo>
                  <a:lnTo>
                    <a:pt x="15853" y="20305"/>
                  </a:lnTo>
                  <a:lnTo>
                    <a:pt x="158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Google Shape;4602;p59">
              <a:extLst>
                <a:ext uri="{FF2B5EF4-FFF2-40B4-BE49-F238E27FC236}">
                  <a16:creationId xmlns:a16="http://schemas.microsoft.com/office/drawing/2014/main" id="{1280146F-B11F-4C89-BFCD-ECC62599566C}"/>
                </a:ext>
              </a:extLst>
            </p:cNvPr>
            <p:cNvSpPr/>
            <p:nvPr/>
          </p:nvSpPr>
          <p:spPr>
            <a:xfrm>
              <a:off x="7148108" y="1392423"/>
              <a:ext cx="22503" cy="19011"/>
            </a:xfrm>
            <a:custGeom>
              <a:avLst/>
              <a:gdLst/>
              <a:ahLst/>
              <a:cxnLst/>
              <a:rect l="l" t="t" r="r" b="b"/>
              <a:pathLst>
                <a:path w="973" h="822" extrusionOk="0">
                  <a:moveTo>
                    <a:pt x="482" y="0"/>
                  </a:moveTo>
                  <a:cubicBezTo>
                    <a:pt x="215" y="0"/>
                    <a:pt x="0" y="259"/>
                    <a:pt x="90" y="545"/>
                  </a:cubicBezTo>
                  <a:cubicBezTo>
                    <a:pt x="143" y="714"/>
                    <a:pt x="304" y="821"/>
                    <a:pt x="482" y="821"/>
                  </a:cubicBezTo>
                  <a:lnTo>
                    <a:pt x="491" y="821"/>
                  </a:lnTo>
                  <a:cubicBezTo>
                    <a:pt x="759" y="821"/>
                    <a:pt x="973" y="562"/>
                    <a:pt x="884" y="277"/>
                  </a:cubicBezTo>
                  <a:cubicBezTo>
                    <a:pt x="830" y="108"/>
                    <a:pt x="661" y="0"/>
                    <a:pt x="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Google Shape;4603;p59">
              <a:extLst>
                <a:ext uri="{FF2B5EF4-FFF2-40B4-BE49-F238E27FC236}">
                  <a16:creationId xmlns:a16="http://schemas.microsoft.com/office/drawing/2014/main" id="{953A2DCF-A8BE-4B3E-950A-8A32C3612713}"/>
                </a:ext>
              </a:extLst>
            </p:cNvPr>
            <p:cNvSpPr/>
            <p:nvPr/>
          </p:nvSpPr>
          <p:spPr>
            <a:xfrm>
              <a:off x="6929216" y="1454518"/>
              <a:ext cx="261225" cy="19011"/>
            </a:xfrm>
            <a:custGeom>
              <a:avLst/>
              <a:gdLst/>
              <a:ahLst/>
              <a:cxnLst/>
              <a:rect l="l" t="t" r="r" b="b"/>
              <a:pathLst>
                <a:path w="11295" h="822" extrusionOk="0">
                  <a:moveTo>
                    <a:pt x="446" y="1"/>
                  </a:moveTo>
                  <a:cubicBezTo>
                    <a:pt x="197" y="1"/>
                    <a:pt x="0" y="215"/>
                    <a:pt x="36" y="473"/>
                  </a:cubicBezTo>
                  <a:cubicBezTo>
                    <a:pt x="72" y="679"/>
                    <a:pt x="250" y="821"/>
                    <a:pt x="464" y="821"/>
                  </a:cubicBezTo>
                  <a:lnTo>
                    <a:pt x="10848" y="821"/>
                  </a:lnTo>
                  <a:cubicBezTo>
                    <a:pt x="11098" y="821"/>
                    <a:pt x="11294" y="607"/>
                    <a:pt x="11259" y="349"/>
                  </a:cubicBezTo>
                  <a:cubicBezTo>
                    <a:pt x="11232" y="143"/>
                    <a:pt x="11045" y="1"/>
                    <a:pt x="10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Google Shape;4604;p59">
              <a:extLst>
                <a:ext uri="{FF2B5EF4-FFF2-40B4-BE49-F238E27FC236}">
                  <a16:creationId xmlns:a16="http://schemas.microsoft.com/office/drawing/2014/main" id="{64948AFE-7CA1-473C-9EA9-43BE83079B29}"/>
                </a:ext>
              </a:extLst>
            </p:cNvPr>
            <p:cNvSpPr/>
            <p:nvPr/>
          </p:nvSpPr>
          <p:spPr>
            <a:xfrm>
              <a:off x="6929216" y="1514554"/>
              <a:ext cx="261225" cy="19219"/>
            </a:xfrm>
            <a:custGeom>
              <a:avLst/>
              <a:gdLst/>
              <a:ahLst/>
              <a:cxnLst/>
              <a:rect l="l" t="t" r="r" b="b"/>
              <a:pathLst>
                <a:path w="11295" h="831" extrusionOk="0">
                  <a:moveTo>
                    <a:pt x="446" y="1"/>
                  </a:moveTo>
                  <a:cubicBezTo>
                    <a:pt x="197" y="1"/>
                    <a:pt x="0" y="224"/>
                    <a:pt x="36" y="473"/>
                  </a:cubicBezTo>
                  <a:cubicBezTo>
                    <a:pt x="63" y="679"/>
                    <a:pt x="250" y="830"/>
                    <a:pt x="455" y="830"/>
                  </a:cubicBezTo>
                  <a:lnTo>
                    <a:pt x="10848" y="830"/>
                  </a:lnTo>
                  <a:cubicBezTo>
                    <a:pt x="11098" y="830"/>
                    <a:pt x="11294" y="607"/>
                    <a:pt x="11259" y="349"/>
                  </a:cubicBezTo>
                  <a:cubicBezTo>
                    <a:pt x="11232" y="152"/>
                    <a:pt x="11045" y="1"/>
                    <a:pt x="10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Google Shape;4605;p59">
              <a:extLst>
                <a:ext uri="{FF2B5EF4-FFF2-40B4-BE49-F238E27FC236}">
                  <a16:creationId xmlns:a16="http://schemas.microsoft.com/office/drawing/2014/main" id="{554F4474-B7F5-4BE1-8652-F93580118D7C}"/>
                </a:ext>
              </a:extLst>
            </p:cNvPr>
            <p:cNvSpPr/>
            <p:nvPr/>
          </p:nvSpPr>
          <p:spPr>
            <a:xfrm>
              <a:off x="6962217" y="1574799"/>
              <a:ext cx="45214" cy="19011"/>
            </a:xfrm>
            <a:custGeom>
              <a:avLst/>
              <a:gdLst/>
              <a:ahLst/>
              <a:cxnLst/>
              <a:rect l="l" t="t" r="r" b="b"/>
              <a:pathLst>
                <a:path w="1955" h="822" extrusionOk="0">
                  <a:moveTo>
                    <a:pt x="447" y="1"/>
                  </a:moveTo>
                  <a:cubicBezTo>
                    <a:pt x="197" y="1"/>
                    <a:pt x="1" y="215"/>
                    <a:pt x="36" y="473"/>
                  </a:cubicBezTo>
                  <a:cubicBezTo>
                    <a:pt x="72" y="679"/>
                    <a:pt x="250" y="821"/>
                    <a:pt x="465" y="821"/>
                  </a:cubicBezTo>
                  <a:lnTo>
                    <a:pt x="1508" y="821"/>
                  </a:lnTo>
                  <a:cubicBezTo>
                    <a:pt x="1758" y="821"/>
                    <a:pt x="1954" y="607"/>
                    <a:pt x="1919" y="349"/>
                  </a:cubicBezTo>
                  <a:cubicBezTo>
                    <a:pt x="1892" y="143"/>
                    <a:pt x="1705" y="1"/>
                    <a:pt x="1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Google Shape;4606;p59">
              <a:extLst>
                <a:ext uri="{FF2B5EF4-FFF2-40B4-BE49-F238E27FC236}">
                  <a16:creationId xmlns:a16="http://schemas.microsoft.com/office/drawing/2014/main" id="{4991C8E2-5453-4F86-8D10-3B5A337D2293}"/>
                </a:ext>
              </a:extLst>
            </p:cNvPr>
            <p:cNvSpPr/>
            <p:nvPr/>
          </p:nvSpPr>
          <p:spPr>
            <a:xfrm>
              <a:off x="6928383" y="1574799"/>
              <a:ext cx="22318" cy="19011"/>
            </a:xfrm>
            <a:custGeom>
              <a:avLst/>
              <a:gdLst/>
              <a:ahLst/>
              <a:cxnLst/>
              <a:rect l="l" t="t" r="r" b="b"/>
              <a:pathLst>
                <a:path w="965" h="822" extrusionOk="0">
                  <a:moveTo>
                    <a:pt x="482" y="1"/>
                  </a:moveTo>
                  <a:cubicBezTo>
                    <a:pt x="215" y="1"/>
                    <a:pt x="1" y="259"/>
                    <a:pt x="90" y="545"/>
                  </a:cubicBezTo>
                  <a:cubicBezTo>
                    <a:pt x="143" y="714"/>
                    <a:pt x="304" y="821"/>
                    <a:pt x="482" y="821"/>
                  </a:cubicBezTo>
                  <a:lnTo>
                    <a:pt x="491" y="821"/>
                  </a:lnTo>
                  <a:cubicBezTo>
                    <a:pt x="759" y="821"/>
                    <a:pt x="964" y="563"/>
                    <a:pt x="884" y="277"/>
                  </a:cubicBezTo>
                  <a:cubicBezTo>
                    <a:pt x="830" y="108"/>
                    <a:pt x="661" y="1"/>
                    <a:pt x="4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Google Shape;4607;p59">
              <a:extLst>
                <a:ext uri="{FF2B5EF4-FFF2-40B4-BE49-F238E27FC236}">
                  <a16:creationId xmlns:a16="http://schemas.microsoft.com/office/drawing/2014/main" id="{6286E9A8-F885-4CAE-9429-5958E80C04A5}"/>
                </a:ext>
              </a:extLst>
            </p:cNvPr>
            <p:cNvSpPr/>
            <p:nvPr/>
          </p:nvSpPr>
          <p:spPr>
            <a:xfrm>
              <a:off x="6929216" y="1638767"/>
              <a:ext cx="53656" cy="18988"/>
            </a:xfrm>
            <a:custGeom>
              <a:avLst/>
              <a:gdLst/>
              <a:ahLst/>
              <a:cxnLst/>
              <a:rect l="l" t="t" r="r" b="b"/>
              <a:pathLst>
                <a:path w="2320" h="821" extrusionOk="0">
                  <a:moveTo>
                    <a:pt x="446" y="0"/>
                  </a:moveTo>
                  <a:cubicBezTo>
                    <a:pt x="197" y="0"/>
                    <a:pt x="0" y="214"/>
                    <a:pt x="36" y="473"/>
                  </a:cubicBezTo>
                  <a:cubicBezTo>
                    <a:pt x="63" y="678"/>
                    <a:pt x="250" y="821"/>
                    <a:pt x="455" y="821"/>
                  </a:cubicBezTo>
                  <a:lnTo>
                    <a:pt x="1874" y="821"/>
                  </a:lnTo>
                  <a:cubicBezTo>
                    <a:pt x="2123" y="821"/>
                    <a:pt x="2320" y="607"/>
                    <a:pt x="2284" y="348"/>
                  </a:cubicBezTo>
                  <a:cubicBezTo>
                    <a:pt x="2257" y="143"/>
                    <a:pt x="2070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Google Shape;4608;p59">
              <a:extLst>
                <a:ext uri="{FF2B5EF4-FFF2-40B4-BE49-F238E27FC236}">
                  <a16:creationId xmlns:a16="http://schemas.microsoft.com/office/drawing/2014/main" id="{9E24DADC-0C4E-43C9-A397-9B9B55949627}"/>
                </a:ext>
              </a:extLst>
            </p:cNvPr>
            <p:cNvSpPr/>
            <p:nvPr/>
          </p:nvSpPr>
          <p:spPr>
            <a:xfrm>
              <a:off x="6929424" y="1698803"/>
              <a:ext cx="53448" cy="19196"/>
            </a:xfrm>
            <a:custGeom>
              <a:avLst/>
              <a:gdLst/>
              <a:ahLst/>
              <a:cxnLst/>
              <a:rect l="l" t="t" r="r" b="b"/>
              <a:pathLst>
                <a:path w="2311" h="830" extrusionOk="0">
                  <a:moveTo>
                    <a:pt x="446" y="0"/>
                  </a:moveTo>
                  <a:cubicBezTo>
                    <a:pt x="196" y="0"/>
                    <a:pt x="0" y="223"/>
                    <a:pt x="36" y="473"/>
                  </a:cubicBezTo>
                  <a:cubicBezTo>
                    <a:pt x="63" y="678"/>
                    <a:pt x="250" y="830"/>
                    <a:pt x="455" y="830"/>
                  </a:cubicBezTo>
                  <a:lnTo>
                    <a:pt x="1865" y="830"/>
                  </a:lnTo>
                  <a:cubicBezTo>
                    <a:pt x="2114" y="830"/>
                    <a:pt x="2311" y="607"/>
                    <a:pt x="2275" y="348"/>
                  </a:cubicBezTo>
                  <a:cubicBezTo>
                    <a:pt x="2248" y="143"/>
                    <a:pt x="2061" y="0"/>
                    <a:pt x="1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Google Shape;4609;p59">
              <a:extLst>
                <a:ext uri="{FF2B5EF4-FFF2-40B4-BE49-F238E27FC236}">
                  <a16:creationId xmlns:a16="http://schemas.microsoft.com/office/drawing/2014/main" id="{3B5C4C58-5A51-4B91-A93E-10E09A13C029}"/>
                </a:ext>
              </a:extLst>
            </p:cNvPr>
            <p:cNvSpPr/>
            <p:nvPr/>
          </p:nvSpPr>
          <p:spPr>
            <a:xfrm>
              <a:off x="7061453" y="1580164"/>
              <a:ext cx="162193" cy="216242"/>
            </a:xfrm>
            <a:custGeom>
              <a:avLst/>
              <a:gdLst/>
              <a:ahLst/>
              <a:cxnLst/>
              <a:rect l="l" t="t" r="r" b="b"/>
              <a:pathLst>
                <a:path w="7013" h="9350" extrusionOk="0">
                  <a:moveTo>
                    <a:pt x="3507" y="1"/>
                  </a:moveTo>
                  <a:cubicBezTo>
                    <a:pt x="1482" y="589"/>
                    <a:pt x="1" y="2454"/>
                    <a:pt x="1" y="4675"/>
                  </a:cubicBezTo>
                  <a:cubicBezTo>
                    <a:pt x="1" y="6888"/>
                    <a:pt x="1482" y="8761"/>
                    <a:pt x="3507" y="9350"/>
                  </a:cubicBezTo>
                  <a:cubicBezTo>
                    <a:pt x="5532" y="8761"/>
                    <a:pt x="7013" y="6888"/>
                    <a:pt x="7013" y="4675"/>
                  </a:cubicBezTo>
                  <a:cubicBezTo>
                    <a:pt x="7013" y="2454"/>
                    <a:pt x="5532" y="589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Google Shape;4610;p59">
              <a:extLst>
                <a:ext uri="{FF2B5EF4-FFF2-40B4-BE49-F238E27FC236}">
                  <a16:creationId xmlns:a16="http://schemas.microsoft.com/office/drawing/2014/main" id="{377BCA30-9448-43D1-B165-4D942B053199}"/>
                </a:ext>
              </a:extLst>
            </p:cNvPr>
            <p:cNvSpPr/>
            <p:nvPr/>
          </p:nvSpPr>
          <p:spPr>
            <a:xfrm>
              <a:off x="7101901" y="1791309"/>
              <a:ext cx="19196" cy="19219"/>
            </a:xfrm>
            <a:custGeom>
              <a:avLst/>
              <a:gdLst/>
              <a:ahLst/>
              <a:cxnLst/>
              <a:rect l="l" t="t" r="r" b="b"/>
              <a:pathLst>
                <a:path w="830" h="831" extrusionOk="0">
                  <a:moveTo>
                    <a:pt x="415" y="0"/>
                  </a:moveTo>
                  <a:cubicBezTo>
                    <a:pt x="362" y="0"/>
                    <a:pt x="306" y="10"/>
                    <a:pt x="250" y="32"/>
                  </a:cubicBezTo>
                  <a:cubicBezTo>
                    <a:pt x="98" y="95"/>
                    <a:pt x="0" y="238"/>
                    <a:pt x="0" y="398"/>
                  </a:cubicBezTo>
                  <a:cubicBezTo>
                    <a:pt x="0" y="612"/>
                    <a:pt x="152" y="791"/>
                    <a:pt x="357" y="826"/>
                  </a:cubicBezTo>
                  <a:cubicBezTo>
                    <a:pt x="377" y="829"/>
                    <a:pt x="396" y="831"/>
                    <a:pt x="416" y="831"/>
                  </a:cubicBezTo>
                  <a:cubicBezTo>
                    <a:pt x="641" y="831"/>
                    <a:pt x="830" y="646"/>
                    <a:pt x="830" y="416"/>
                  </a:cubicBezTo>
                  <a:lnTo>
                    <a:pt x="830" y="407"/>
                  </a:lnTo>
                  <a:cubicBezTo>
                    <a:pt x="830" y="183"/>
                    <a:pt x="643" y="0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Google Shape;4611;p59">
              <a:extLst>
                <a:ext uri="{FF2B5EF4-FFF2-40B4-BE49-F238E27FC236}">
                  <a16:creationId xmlns:a16="http://schemas.microsoft.com/office/drawing/2014/main" id="{BC468388-2012-46BC-861B-3EAD60E08A2E}"/>
                </a:ext>
              </a:extLst>
            </p:cNvPr>
            <p:cNvSpPr/>
            <p:nvPr/>
          </p:nvSpPr>
          <p:spPr>
            <a:xfrm>
              <a:off x="6867121" y="1392423"/>
              <a:ext cx="438243" cy="488800"/>
            </a:xfrm>
            <a:custGeom>
              <a:avLst/>
              <a:gdLst/>
              <a:ahLst/>
              <a:cxnLst/>
              <a:rect l="l" t="t" r="r" b="b"/>
              <a:pathLst>
                <a:path w="18949" h="21135" extrusionOk="0">
                  <a:moveTo>
                    <a:pt x="410" y="0"/>
                  </a:moveTo>
                  <a:cubicBezTo>
                    <a:pt x="187" y="0"/>
                    <a:pt x="0" y="188"/>
                    <a:pt x="0" y="411"/>
                  </a:cubicBezTo>
                  <a:lnTo>
                    <a:pt x="0" y="20715"/>
                  </a:lnTo>
                  <a:cubicBezTo>
                    <a:pt x="0" y="20947"/>
                    <a:pt x="187" y="21134"/>
                    <a:pt x="410" y="21134"/>
                  </a:cubicBezTo>
                  <a:lnTo>
                    <a:pt x="16263" y="21134"/>
                  </a:lnTo>
                  <a:cubicBezTo>
                    <a:pt x="16486" y="21134"/>
                    <a:pt x="16673" y="20947"/>
                    <a:pt x="16673" y="20715"/>
                  </a:cubicBezTo>
                  <a:lnTo>
                    <a:pt x="16673" y="19484"/>
                  </a:lnTo>
                  <a:lnTo>
                    <a:pt x="18199" y="21009"/>
                  </a:lnTo>
                  <a:cubicBezTo>
                    <a:pt x="18279" y="21090"/>
                    <a:pt x="18386" y="21134"/>
                    <a:pt x="18493" y="21134"/>
                  </a:cubicBezTo>
                  <a:cubicBezTo>
                    <a:pt x="18609" y="21134"/>
                    <a:pt x="18734" y="21072"/>
                    <a:pt x="18823" y="20965"/>
                  </a:cubicBezTo>
                  <a:cubicBezTo>
                    <a:pt x="18948" y="20804"/>
                    <a:pt x="18922" y="20563"/>
                    <a:pt x="18770" y="20421"/>
                  </a:cubicBezTo>
                  <a:lnTo>
                    <a:pt x="16673" y="18315"/>
                  </a:lnTo>
                  <a:lnTo>
                    <a:pt x="16673" y="411"/>
                  </a:lnTo>
                  <a:cubicBezTo>
                    <a:pt x="16673" y="188"/>
                    <a:pt x="16486" y="0"/>
                    <a:pt x="16263" y="0"/>
                  </a:cubicBezTo>
                  <a:lnTo>
                    <a:pt x="14434" y="0"/>
                  </a:lnTo>
                  <a:cubicBezTo>
                    <a:pt x="14229" y="0"/>
                    <a:pt x="14042" y="143"/>
                    <a:pt x="14015" y="348"/>
                  </a:cubicBezTo>
                  <a:cubicBezTo>
                    <a:pt x="13979" y="607"/>
                    <a:pt x="14176" y="821"/>
                    <a:pt x="14425" y="821"/>
                  </a:cubicBezTo>
                  <a:lnTo>
                    <a:pt x="15844" y="821"/>
                  </a:lnTo>
                  <a:lnTo>
                    <a:pt x="15844" y="17495"/>
                  </a:lnTo>
                  <a:lnTo>
                    <a:pt x="14568" y="16210"/>
                  </a:lnTo>
                  <a:cubicBezTo>
                    <a:pt x="14639" y="16130"/>
                    <a:pt x="14711" y="16049"/>
                    <a:pt x="14773" y="15960"/>
                  </a:cubicBezTo>
                  <a:cubicBezTo>
                    <a:pt x="15469" y="15032"/>
                    <a:pt x="15835" y="13935"/>
                    <a:pt x="15835" y="12775"/>
                  </a:cubicBezTo>
                  <a:cubicBezTo>
                    <a:pt x="15835" y="9867"/>
                    <a:pt x="13471" y="7494"/>
                    <a:pt x="10554" y="7494"/>
                  </a:cubicBezTo>
                  <a:cubicBezTo>
                    <a:pt x="7645" y="7494"/>
                    <a:pt x="5272" y="9867"/>
                    <a:pt x="5272" y="12775"/>
                  </a:cubicBezTo>
                  <a:cubicBezTo>
                    <a:pt x="5272" y="13935"/>
                    <a:pt x="5647" y="15032"/>
                    <a:pt x="6343" y="15960"/>
                  </a:cubicBezTo>
                  <a:cubicBezTo>
                    <a:pt x="7012" y="16843"/>
                    <a:pt x="7967" y="17512"/>
                    <a:pt x="9028" y="17834"/>
                  </a:cubicBezTo>
                  <a:cubicBezTo>
                    <a:pt x="9070" y="17847"/>
                    <a:pt x="9113" y="17853"/>
                    <a:pt x="9155" y="17853"/>
                  </a:cubicBezTo>
                  <a:cubicBezTo>
                    <a:pt x="9313" y="17853"/>
                    <a:pt x="9464" y="17765"/>
                    <a:pt x="9528" y="17611"/>
                  </a:cubicBezTo>
                  <a:cubicBezTo>
                    <a:pt x="9635" y="17379"/>
                    <a:pt x="9510" y="17120"/>
                    <a:pt x="9278" y="17048"/>
                  </a:cubicBezTo>
                  <a:cubicBezTo>
                    <a:pt x="7404" y="16486"/>
                    <a:pt x="6102" y="14729"/>
                    <a:pt x="6102" y="12775"/>
                  </a:cubicBezTo>
                  <a:cubicBezTo>
                    <a:pt x="6102" y="10322"/>
                    <a:pt x="8100" y="8324"/>
                    <a:pt x="10554" y="8324"/>
                  </a:cubicBezTo>
                  <a:cubicBezTo>
                    <a:pt x="13016" y="8324"/>
                    <a:pt x="15014" y="10322"/>
                    <a:pt x="15014" y="12775"/>
                  </a:cubicBezTo>
                  <a:cubicBezTo>
                    <a:pt x="15014" y="14729"/>
                    <a:pt x="13712" y="16486"/>
                    <a:pt x="11838" y="17048"/>
                  </a:cubicBezTo>
                  <a:cubicBezTo>
                    <a:pt x="11624" y="17111"/>
                    <a:pt x="11499" y="17343"/>
                    <a:pt x="11562" y="17557"/>
                  </a:cubicBezTo>
                  <a:cubicBezTo>
                    <a:pt x="11615" y="17735"/>
                    <a:pt x="11776" y="17851"/>
                    <a:pt x="11954" y="17851"/>
                  </a:cubicBezTo>
                  <a:cubicBezTo>
                    <a:pt x="11999" y="17851"/>
                    <a:pt x="12035" y="17851"/>
                    <a:pt x="12079" y="17834"/>
                  </a:cubicBezTo>
                  <a:cubicBezTo>
                    <a:pt x="12775" y="17628"/>
                    <a:pt x="13426" y="17272"/>
                    <a:pt x="13979" y="16799"/>
                  </a:cubicBezTo>
                  <a:lnTo>
                    <a:pt x="15844" y="18663"/>
                  </a:lnTo>
                  <a:lnTo>
                    <a:pt x="15844" y="20305"/>
                  </a:lnTo>
                  <a:lnTo>
                    <a:pt x="821" y="20305"/>
                  </a:lnTo>
                  <a:lnTo>
                    <a:pt x="821" y="821"/>
                  </a:lnTo>
                  <a:lnTo>
                    <a:pt x="10794" y="821"/>
                  </a:lnTo>
                  <a:cubicBezTo>
                    <a:pt x="11009" y="821"/>
                    <a:pt x="11187" y="678"/>
                    <a:pt x="11223" y="473"/>
                  </a:cubicBezTo>
                  <a:cubicBezTo>
                    <a:pt x="11258" y="215"/>
                    <a:pt x="11062" y="0"/>
                    <a:pt x="10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13C9D50-8C38-455E-BAE0-E26793428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314627"/>
              </p:ext>
            </p:extLst>
          </p:nvPr>
        </p:nvGraphicFramePr>
        <p:xfrm>
          <a:off x="937605" y="662209"/>
          <a:ext cx="7886903" cy="241543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003337">
                  <a:extLst>
                    <a:ext uri="{9D8B030D-6E8A-4147-A177-3AD203B41FA5}">
                      <a16:colId xmlns:a16="http://schemas.microsoft.com/office/drawing/2014/main" val="2605603545"/>
                    </a:ext>
                  </a:extLst>
                </a:gridCol>
                <a:gridCol w="1826345">
                  <a:extLst>
                    <a:ext uri="{9D8B030D-6E8A-4147-A177-3AD203B41FA5}">
                      <a16:colId xmlns:a16="http://schemas.microsoft.com/office/drawing/2014/main" val="2774356551"/>
                    </a:ext>
                  </a:extLst>
                </a:gridCol>
                <a:gridCol w="5057221">
                  <a:extLst>
                    <a:ext uri="{9D8B030D-6E8A-4147-A177-3AD203B41FA5}">
                      <a16:colId xmlns:a16="http://schemas.microsoft.com/office/drawing/2014/main" val="1028784766"/>
                    </a:ext>
                  </a:extLst>
                </a:gridCol>
              </a:tblGrid>
              <a:tr h="23984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Label Encoding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rent_or_own</a:t>
                      </a:r>
                      <a:endParaRPr lang="en-CA" sz="11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"Own"=1; rest=0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5563568"/>
                  </a:ext>
                </a:extLst>
              </a:tr>
              <a:tr h="23984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employment_status</a:t>
                      </a:r>
                      <a:endParaRPr lang="en-CA" sz="11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"Employed"=1; rest=0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862003"/>
                  </a:ext>
                </a:extLst>
              </a:tr>
              <a:tr h="23984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marital_status</a:t>
                      </a:r>
                      <a:endParaRPr lang="en-CA" sz="11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"Married"=1, rest=0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772608"/>
                  </a:ext>
                </a:extLst>
              </a:tr>
              <a:tr h="23984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census_msa</a:t>
                      </a:r>
                      <a:endParaRPr lang="en-CA" sz="11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"MSA, Principal City" =1, rest =0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611002"/>
                  </a:ext>
                </a:extLst>
              </a:tr>
              <a:tr h="239842">
                <a:tc rowSpan="3"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100" b="1" i="0" u="none" strike="noStrike" cap="non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Ordinal Encoding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income_poverty</a:t>
                      </a:r>
                      <a:endParaRPr lang="en-CA" sz="11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'Below Poverty':1, '&lt;= $75,000, Above Poverty':2, '&gt; $75,000':3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8349564"/>
                  </a:ext>
                </a:extLst>
              </a:tr>
              <a:tr h="23984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age_group</a:t>
                      </a:r>
                      <a:endParaRPr lang="en-CA" sz="11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'18 - 34 Years':1, '35 - 44 Years':2, '45 - 54 Years':3, '55 - 64 Years':4,'65+ Years':5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607521"/>
                  </a:ext>
                </a:extLst>
              </a:tr>
              <a:tr h="23984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education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'&lt; 12 Years':1, '12 Years':2, 'Some College':3, 'College Graduate':4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104189"/>
                  </a:ext>
                </a:extLst>
              </a:tr>
              <a:tr h="239842">
                <a:tc rowSpan="3"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100" b="1" i="0" u="none" strike="noStrike" cap="non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One-Hot Encoding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race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creates 4 new columns (used in pip</a:t>
                      </a:r>
                      <a:r>
                        <a:rPr lang="en-US" altLang="zh-CN" sz="1100" b="0" i="0" u="none" strike="noStrike" err="1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eline</a:t>
                      </a:r>
                      <a:r>
                        <a:rPr lang="en-US" altLang="zh-CN" sz="11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CA" sz="1100" b="0" i="0" u="none" strike="noStrike">
                        <a:solidFill>
                          <a:srgbClr val="434343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146294"/>
                  </a:ext>
                </a:extLst>
              </a:tr>
              <a:tr h="24834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creates 2 new columns (used in pipeline)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291013"/>
                  </a:ext>
                </a:extLst>
              </a:tr>
              <a:tr h="248349">
                <a:tc vMerge="1">
                  <a:txBody>
                    <a:bodyPr/>
                    <a:lstStyle/>
                    <a:p>
                      <a:endParaRPr lang="zh-CN" altLang="en-US">
                        <a:sym typeface="Arial"/>
                      </a:endParaRPr>
                    </a:p>
                  </a:txBody>
                  <a:tcPr marL="6350" marR="6350" marT="6350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CA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hhs_geo_region</a:t>
                      </a:r>
                      <a:endParaRPr lang="en-CA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CA" sz="1100" b="0" i="0" u="none" strike="noStrike" dirty="0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creates 10 new columns (used in pipeline)</a:t>
                      </a:r>
                    </a:p>
                  </a:txBody>
                  <a:tcPr marL="6350" marR="6350" marT="635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9828349"/>
                  </a:ext>
                </a:extLst>
              </a:tr>
            </a:tbl>
          </a:graphicData>
        </a:graphic>
      </p:graphicFrame>
      <p:sp>
        <p:nvSpPr>
          <p:cNvPr id="59" name="Google Shape;4121;p48">
            <a:extLst>
              <a:ext uri="{FF2B5EF4-FFF2-40B4-BE49-F238E27FC236}">
                <a16:creationId xmlns:a16="http://schemas.microsoft.com/office/drawing/2014/main" id="{43D93A4B-06FC-4B01-AC4B-7439BD9B5DD2}"/>
              </a:ext>
            </a:extLst>
          </p:cNvPr>
          <p:cNvSpPr/>
          <p:nvPr/>
        </p:nvSpPr>
        <p:spPr>
          <a:xfrm>
            <a:off x="874430" y="691375"/>
            <a:ext cx="7948371" cy="2417116"/>
          </a:xfrm>
          <a:prstGeom prst="roundRect">
            <a:avLst>
              <a:gd name="adj" fmla="val 6602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6350">
                <a:solidFill>
                  <a:schemeClr val="tx1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Google Shape;4121;p48">
            <a:extLst>
              <a:ext uri="{FF2B5EF4-FFF2-40B4-BE49-F238E27FC236}">
                <a16:creationId xmlns:a16="http://schemas.microsoft.com/office/drawing/2014/main" id="{7C0F0E67-D359-4B0D-8EB9-3B747431FC77}"/>
              </a:ext>
            </a:extLst>
          </p:cNvPr>
          <p:cNvSpPr/>
          <p:nvPr/>
        </p:nvSpPr>
        <p:spPr>
          <a:xfrm>
            <a:off x="874430" y="1619621"/>
            <a:ext cx="7948371" cy="732588"/>
          </a:xfrm>
          <a:prstGeom prst="roundRect">
            <a:avLst>
              <a:gd name="adj" fmla="val 6602"/>
            </a:avLst>
          </a:prstGeom>
          <a:noFill/>
          <a:ln w="9525" cap="flat" cmpd="sng">
            <a:solidFill>
              <a:srgbClr val="666666"/>
            </a:solidFill>
            <a:prstDash val="dash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972183"/>
                      <a:gd name="connsiteY0" fmla="*/ 48365 h 732588"/>
                      <a:gd name="connsiteX1" fmla="*/ 48365 w 7972183"/>
                      <a:gd name="connsiteY1" fmla="*/ 0 h 732588"/>
                      <a:gd name="connsiteX2" fmla="*/ 862162 w 7972183"/>
                      <a:gd name="connsiteY2" fmla="*/ 0 h 732588"/>
                      <a:gd name="connsiteX3" fmla="*/ 1439695 w 7972183"/>
                      <a:gd name="connsiteY3" fmla="*/ 0 h 732588"/>
                      <a:gd name="connsiteX4" fmla="*/ 1938474 w 7972183"/>
                      <a:gd name="connsiteY4" fmla="*/ 0 h 732588"/>
                      <a:gd name="connsiteX5" fmla="*/ 2673516 w 7972183"/>
                      <a:gd name="connsiteY5" fmla="*/ 0 h 732588"/>
                      <a:gd name="connsiteX6" fmla="*/ 3251049 w 7972183"/>
                      <a:gd name="connsiteY6" fmla="*/ 0 h 732588"/>
                      <a:gd name="connsiteX7" fmla="*/ 4064846 w 7972183"/>
                      <a:gd name="connsiteY7" fmla="*/ 0 h 732588"/>
                      <a:gd name="connsiteX8" fmla="*/ 4563625 w 7972183"/>
                      <a:gd name="connsiteY8" fmla="*/ 0 h 732588"/>
                      <a:gd name="connsiteX9" fmla="*/ 5377422 w 7972183"/>
                      <a:gd name="connsiteY9" fmla="*/ 0 h 732588"/>
                      <a:gd name="connsiteX10" fmla="*/ 5797446 w 7972183"/>
                      <a:gd name="connsiteY10" fmla="*/ 0 h 732588"/>
                      <a:gd name="connsiteX11" fmla="*/ 6453733 w 7972183"/>
                      <a:gd name="connsiteY11" fmla="*/ 0 h 732588"/>
                      <a:gd name="connsiteX12" fmla="*/ 7110021 w 7972183"/>
                      <a:gd name="connsiteY12" fmla="*/ 0 h 732588"/>
                      <a:gd name="connsiteX13" fmla="*/ 7923818 w 7972183"/>
                      <a:gd name="connsiteY13" fmla="*/ 0 h 732588"/>
                      <a:gd name="connsiteX14" fmla="*/ 7972183 w 7972183"/>
                      <a:gd name="connsiteY14" fmla="*/ 48365 h 732588"/>
                      <a:gd name="connsiteX15" fmla="*/ 7972183 w 7972183"/>
                      <a:gd name="connsiteY15" fmla="*/ 684223 h 732588"/>
                      <a:gd name="connsiteX16" fmla="*/ 7923818 w 7972183"/>
                      <a:gd name="connsiteY16" fmla="*/ 732588 h 732588"/>
                      <a:gd name="connsiteX17" fmla="*/ 7188776 w 7972183"/>
                      <a:gd name="connsiteY17" fmla="*/ 732588 h 732588"/>
                      <a:gd name="connsiteX18" fmla="*/ 6768752 w 7972183"/>
                      <a:gd name="connsiteY18" fmla="*/ 732588 h 732588"/>
                      <a:gd name="connsiteX19" fmla="*/ 6269973 w 7972183"/>
                      <a:gd name="connsiteY19" fmla="*/ 732588 h 732588"/>
                      <a:gd name="connsiteX20" fmla="*/ 5456176 w 7972183"/>
                      <a:gd name="connsiteY20" fmla="*/ 732588 h 732588"/>
                      <a:gd name="connsiteX21" fmla="*/ 4799888 w 7972183"/>
                      <a:gd name="connsiteY21" fmla="*/ 732588 h 732588"/>
                      <a:gd name="connsiteX22" fmla="*/ 4301110 w 7972183"/>
                      <a:gd name="connsiteY22" fmla="*/ 732588 h 732588"/>
                      <a:gd name="connsiteX23" fmla="*/ 3644822 w 7972183"/>
                      <a:gd name="connsiteY23" fmla="*/ 732588 h 732588"/>
                      <a:gd name="connsiteX24" fmla="*/ 3224798 w 7972183"/>
                      <a:gd name="connsiteY24" fmla="*/ 732588 h 732588"/>
                      <a:gd name="connsiteX25" fmla="*/ 2804774 w 7972183"/>
                      <a:gd name="connsiteY25" fmla="*/ 732588 h 732588"/>
                      <a:gd name="connsiteX26" fmla="*/ 2148486 w 7972183"/>
                      <a:gd name="connsiteY26" fmla="*/ 732588 h 732588"/>
                      <a:gd name="connsiteX27" fmla="*/ 1649707 w 7972183"/>
                      <a:gd name="connsiteY27" fmla="*/ 732588 h 732588"/>
                      <a:gd name="connsiteX28" fmla="*/ 914665 w 7972183"/>
                      <a:gd name="connsiteY28" fmla="*/ 732588 h 732588"/>
                      <a:gd name="connsiteX29" fmla="*/ 48365 w 7972183"/>
                      <a:gd name="connsiteY29" fmla="*/ 732588 h 732588"/>
                      <a:gd name="connsiteX30" fmla="*/ 0 w 7972183"/>
                      <a:gd name="connsiteY30" fmla="*/ 684223 h 732588"/>
                      <a:gd name="connsiteX31" fmla="*/ 0 w 7972183"/>
                      <a:gd name="connsiteY31" fmla="*/ 48365 h 732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7972183" h="732588" extrusionOk="0">
                        <a:moveTo>
                          <a:pt x="0" y="48365"/>
                        </a:moveTo>
                        <a:cubicBezTo>
                          <a:pt x="-4462" y="18902"/>
                          <a:pt x="17603" y="1521"/>
                          <a:pt x="48365" y="0"/>
                        </a:cubicBezTo>
                        <a:cubicBezTo>
                          <a:pt x="448309" y="-3507"/>
                          <a:pt x="520702" y="-12558"/>
                          <a:pt x="862162" y="0"/>
                        </a:cubicBezTo>
                        <a:cubicBezTo>
                          <a:pt x="1203622" y="12558"/>
                          <a:pt x="1237275" y="11691"/>
                          <a:pt x="1439695" y="0"/>
                        </a:cubicBezTo>
                        <a:cubicBezTo>
                          <a:pt x="1642115" y="-11691"/>
                          <a:pt x="1754834" y="-11174"/>
                          <a:pt x="1938474" y="0"/>
                        </a:cubicBezTo>
                        <a:cubicBezTo>
                          <a:pt x="2122114" y="11174"/>
                          <a:pt x="2390543" y="-25445"/>
                          <a:pt x="2673516" y="0"/>
                        </a:cubicBezTo>
                        <a:cubicBezTo>
                          <a:pt x="2956489" y="25445"/>
                          <a:pt x="3101307" y="23850"/>
                          <a:pt x="3251049" y="0"/>
                        </a:cubicBezTo>
                        <a:cubicBezTo>
                          <a:pt x="3400791" y="-23850"/>
                          <a:pt x="3730207" y="24398"/>
                          <a:pt x="4064846" y="0"/>
                        </a:cubicBezTo>
                        <a:cubicBezTo>
                          <a:pt x="4399485" y="-24398"/>
                          <a:pt x="4333426" y="-17500"/>
                          <a:pt x="4563625" y="0"/>
                        </a:cubicBezTo>
                        <a:cubicBezTo>
                          <a:pt x="4793824" y="17500"/>
                          <a:pt x="5048319" y="13561"/>
                          <a:pt x="5377422" y="0"/>
                        </a:cubicBezTo>
                        <a:cubicBezTo>
                          <a:pt x="5706525" y="-13561"/>
                          <a:pt x="5605793" y="-19392"/>
                          <a:pt x="5797446" y="0"/>
                        </a:cubicBezTo>
                        <a:cubicBezTo>
                          <a:pt x="5989099" y="19392"/>
                          <a:pt x="6130595" y="18198"/>
                          <a:pt x="6453733" y="0"/>
                        </a:cubicBezTo>
                        <a:cubicBezTo>
                          <a:pt x="6776871" y="-18198"/>
                          <a:pt x="6971092" y="-20585"/>
                          <a:pt x="7110021" y="0"/>
                        </a:cubicBezTo>
                        <a:cubicBezTo>
                          <a:pt x="7248950" y="20585"/>
                          <a:pt x="7757033" y="-8178"/>
                          <a:pt x="7923818" y="0"/>
                        </a:cubicBezTo>
                        <a:cubicBezTo>
                          <a:pt x="7953558" y="3710"/>
                          <a:pt x="7975693" y="18581"/>
                          <a:pt x="7972183" y="48365"/>
                        </a:cubicBezTo>
                        <a:cubicBezTo>
                          <a:pt x="8000117" y="244880"/>
                          <a:pt x="7944330" y="535766"/>
                          <a:pt x="7972183" y="684223"/>
                        </a:cubicBezTo>
                        <a:cubicBezTo>
                          <a:pt x="7971302" y="710104"/>
                          <a:pt x="7948827" y="730044"/>
                          <a:pt x="7923818" y="732588"/>
                        </a:cubicBezTo>
                        <a:cubicBezTo>
                          <a:pt x="7765506" y="704237"/>
                          <a:pt x="7469422" y="738148"/>
                          <a:pt x="7188776" y="732588"/>
                        </a:cubicBezTo>
                        <a:cubicBezTo>
                          <a:pt x="6908130" y="727028"/>
                          <a:pt x="6898482" y="741064"/>
                          <a:pt x="6768752" y="732588"/>
                        </a:cubicBezTo>
                        <a:cubicBezTo>
                          <a:pt x="6639022" y="724112"/>
                          <a:pt x="6432829" y="716160"/>
                          <a:pt x="6269973" y="732588"/>
                        </a:cubicBezTo>
                        <a:cubicBezTo>
                          <a:pt x="6107117" y="749016"/>
                          <a:pt x="5814740" y="755107"/>
                          <a:pt x="5456176" y="732588"/>
                        </a:cubicBezTo>
                        <a:cubicBezTo>
                          <a:pt x="5097612" y="710069"/>
                          <a:pt x="5026490" y="764265"/>
                          <a:pt x="4799888" y="732588"/>
                        </a:cubicBezTo>
                        <a:cubicBezTo>
                          <a:pt x="4573286" y="700911"/>
                          <a:pt x="4407989" y="712677"/>
                          <a:pt x="4301110" y="732588"/>
                        </a:cubicBezTo>
                        <a:cubicBezTo>
                          <a:pt x="4194231" y="752499"/>
                          <a:pt x="3911722" y="745744"/>
                          <a:pt x="3644822" y="732588"/>
                        </a:cubicBezTo>
                        <a:cubicBezTo>
                          <a:pt x="3377922" y="719432"/>
                          <a:pt x="3390702" y="726200"/>
                          <a:pt x="3224798" y="732588"/>
                        </a:cubicBezTo>
                        <a:cubicBezTo>
                          <a:pt x="3058894" y="738976"/>
                          <a:pt x="2998797" y="734119"/>
                          <a:pt x="2804774" y="732588"/>
                        </a:cubicBezTo>
                        <a:cubicBezTo>
                          <a:pt x="2610751" y="731057"/>
                          <a:pt x="2402261" y="763050"/>
                          <a:pt x="2148486" y="732588"/>
                        </a:cubicBezTo>
                        <a:cubicBezTo>
                          <a:pt x="1894711" y="702126"/>
                          <a:pt x="1804293" y="745005"/>
                          <a:pt x="1649707" y="732588"/>
                        </a:cubicBezTo>
                        <a:cubicBezTo>
                          <a:pt x="1495121" y="720171"/>
                          <a:pt x="1251571" y="698697"/>
                          <a:pt x="914665" y="732588"/>
                        </a:cubicBezTo>
                        <a:cubicBezTo>
                          <a:pt x="577759" y="766479"/>
                          <a:pt x="469269" y="696005"/>
                          <a:pt x="48365" y="732588"/>
                        </a:cubicBezTo>
                        <a:cubicBezTo>
                          <a:pt x="20924" y="734862"/>
                          <a:pt x="-981" y="707844"/>
                          <a:pt x="0" y="684223"/>
                        </a:cubicBezTo>
                        <a:cubicBezTo>
                          <a:pt x="-15789" y="417075"/>
                          <a:pt x="-10617" y="309956"/>
                          <a:pt x="0" y="483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6350">
                <a:solidFill>
                  <a:schemeClr val="tx1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54EF1FFE-E22D-44AD-95F9-76A5205B7847}"/>
              </a:ext>
            </a:extLst>
          </p:cNvPr>
          <p:cNvSpPr txBox="1">
            <a:spLocks/>
          </p:cNvSpPr>
          <p:nvPr/>
        </p:nvSpPr>
        <p:spPr>
          <a:xfrm>
            <a:off x="598176" y="320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ubik ExtraBold"/>
              <a:buNone/>
              <a:defRPr sz="3600" b="0" i="0" u="none" strike="noStrike" cap="none">
                <a:solidFill>
                  <a:schemeClr val="accent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Pre-Process</a:t>
            </a: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A100B6BA-49FF-4399-A40D-F7479216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97" y="3291455"/>
            <a:ext cx="4644708" cy="1818754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35C567C2-6166-47B7-AD38-3772A7FE0B25}"/>
              </a:ext>
            </a:extLst>
          </p:cNvPr>
          <p:cNvSpPr/>
          <p:nvPr/>
        </p:nvSpPr>
        <p:spPr>
          <a:xfrm>
            <a:off x="5638799" y="4105353"/>
            <a:ext cx="1202531" cy="434578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4AA83C-BC0E-4BB6-BFE2-44E0F2EE46D5}"/>
              </a:ext>
            </a:extLst>
          </p:cNvPr>
          <p:cNvSpPr txBox="1"/>
          <p:nvPr/>
        </p:nvSpPr>
        <p:spPr>
          <a:xfrm>
            <a:off x="5688805" y="4107735"/>
            <a:ext cx="111204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800">
                <a:latin typeface="Calibri" panose="020F0502020204030204" pitchFamily="34" charset="0"/>
                <a:cs typeface="Calibri" panose="020F0502020204030204" pitchFamily="34" charset="0"/>
              </a:rPr>
              <a:t>X_train_preprocess, X_eval_preprocess (45 features)</a:t>
            </a:r>
          </a:p>
        </p:txBody>
      </p:sp>
    </p:spTree>
    <p:extLst>
      <p:ext uri="{BB962C8B-B14F-4D97-AF65-F5344CB8AC3E}">
        <p14:creationId xmlns:p14="http://schemas.microsoft.com/office/powerpoint/2010/main" val="4080732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6939C-D2AF-4EAB-A3ED-99978D5967A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8410" y="135026"/>
            <a:ext cx="7704000" cy="572700"/>
          </a:xfrm>
        </p:spPr>
        <p:txBody>
          <a:bodyPr/>
          <a:lstStyle/>
          <a:p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Model Improvements </a:t>
            </a:r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964A7D-B0D6-401E-A1EF-1D9A1F729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387319"/>
              </p:ext>
            </p:extLst>
          </p:nvPr>
        </p:nvGraphicFramePr>
        <p:xfrm>
          <a:off x="72258" y="2571750"/>
          <a:ext cx="2732935" cy="1280531"/>
        </p:xfrm>
        <a:graphic>
          <a:graphicData uri="http://schemas.openxmlformats.org/drawingml/2006/table">
            <a:tbl>
              <a:tblPr>
                <a:tableStyleId>{CDF53BC3-E7A8-463E-828E-C4872C67B5F9}</a:tableStyleId>
              </a:tblPr>
              <a:tblGrid>
                <a:gridCol w="1896027">
                  <a:extLst>
                    <a:ext uri="{9D8B030D-6E8A-4147-A177-3AD203B41FA5}">
                      <a16:colId xmlns:a16="http://schemas.microsoft.com/office/drawing/2014/main" val="849421996"/>
                    </a:ext>
                  </a:extLst>
                </a:gridCol>
                <a:gridCol w="836908">
                  <a:extLst>
                    <a:ext uri="{9D8B030D-6E8A-4147-A177-3AD203B41FA5}">
                      <a16:colId xmlns:a16="http://schemas.microsoft.com/office/drawing/2014/main" val="2615642181"/>
                    </a:ext>
                  </a:extLst>
                </a:gridCol>
              </a:tblGrid>
              <a:tr h="182933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Method/Algorithm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AUC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67900185"/>
                  </a:ext>
                </a:extLst>
              </a:tr>
              <a:tr h="182933"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 _</a:t>
                      </a:r>
                      <a:r>
                        <a:rPr lang="en-CA" sz="800" u="none" strike="noStrike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Simpleimputer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0.7784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55822351"/>
                  </a:ext>
                </a:extLst>
              </a:tr>
              <a:tr h="182933"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Gradient Boosting _Simple Imputer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0.7768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6630387"/>
                  </a:ext>
                </a:extLst>
              </a:tr>
              <a:tr h="182933"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Extra </a:t>
                      </a:r>
                      <a:r>
                        <a:rPr lang="en-CA" sz="800" u="none" strike="noStrike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Trees_Simple</a:t>
                      </a:r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Imputer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0.7758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6503310"/>
                  </a:ext>
                </a:extLst>
              </a:tr>
              <a:tr h="182933"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Forest_ </a:t>
                      </a:r>
                      <a:r>
                        <a:rPr lang="en-CA" sz="800" u="none" strike="noStrike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Simpleimputer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0.7299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48187058"/>
                  </a:ext>
                </a:extLst>
              </a:tr>
              <a:tr h="182933"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Decision Tree_Simpleimputer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0.6721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46585768"/>
                  </a:ext>
                </a:extLst>
              </a:tr>
              <a:tr h="182933"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Neural Networks_Randomized Search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0.6246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24319956"/>
                  </a:ext>
                </a:extLst>
              </a:tr>
            </a:tbl>
          </a:graphicData>
        </a:graphic>
      </p:graphicFrame>
      <p:pic>
        <p:nvPicPr>
          <p:cNvPr id="11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81E3E6CD-1B52-44E2-9536-E91133F19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8" y="2536263"/>
            <a:ext cx="8978818" cy="2229755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FD63B4E-7D5A-4A5E-89A2-68169FEE2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491850"/>
              </p:ext>
            </p:extLst>
          </p:nvPr>
        </p:nvGraphicFramePr>
        <p:xfrm>
          <a:off x="3079914" y="1576614"/>
          <a:ext cx="2778445" cy="1588532"/>
        </p:xfrm>
        <a:graphic>
          <a:graphicData uri="http://schemas.openxmlformats.org/drawingml/2006/table">
            <a:tbl>
              <a:tblPr>
                <a:tableStyleId>{CDF53BC3-E7A8-463E-828E-C4872C67B5F9}</a:tableStyleId>
              </a:tblPr>
              <a:tblGrid>
                <a:gridCol w="2223606">
                  <a:extLst>
                    <a:ext uri="{9D8B030D-6E8A-4147-A177-3AD203B41FA5}">
                      <a16:colId xmlns:a16="http://schemas.microsoft.com/office/drawing/2014/main" val="3742602888"/>
                    </a:ext>
                  </a:extLst>
                </a:gridCol>
                <a:gridCol w="554839">
                  <a:extLst>
                    <a:ext uri="{9D8B030D-6E8A-4147-A177-3AD203B41FA5}">
                      <a16:colId xmlns:a16="http://schemas.microsoft.com/office/drawing/2014/main" val="2968510224"/>
                    </a:ext>
                  </a:extLst>
                </a:gridCol>
              </a:tblGrid>
              <a:tr h="181874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Method/Algorithm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AUC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7667825"/>
                  </a:ext>
                </a:extLst>
              </a:tr>
              <a:tr h="181874"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 _ KNN Imputer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0.8335</a:t>
                      </a:r>
                      <a:endParaRPr lang="en-CA" sz="8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45629770"/>
                  </a:ext>
                </a:extLst>
              </a:tr>
              <a:tr h="181874"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u="none" strike="noStrike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Catboost_Optuna</a:t>
                      </a:r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 KNN Imputation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0.8326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29597468"/>
                  </a:ext>
                </a:extLst>
              </a:tr>
              <a:tr h="181874"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 with Hyperparameter Tuning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0.8315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4501720"/>
                  </a:ext>
                </a:extLst>
              </a:tr>
              <a:tr h="181874"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LogesticRegression_Simpleimputer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0.8278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68532074"/>
                  </a:ext>
                </a:extLst>
              </a:tr>
              <a:tr h="181874"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LogesticRegression_KNNimputer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0.8266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8482958"/>
                  </a:ext>
                </a:extLst>
              </a:tr>
              <a:tr h="247098"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Ensembles - KNN, SVM, DT, RF, NN, Catboost - SimpleImputations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0.8161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09437166"/>
                  </a:ext>
                </a:extLst>
              </a:tr>
              <a:tr h="247098"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Ensembles - KNN, SVM, DT, RF, NN - KNN Imputations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0.8148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11237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E5FA9F0-DE03-4E60-805D-418337BB9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867660"/>
              </p:ext>
            </p:extLst>
          </p:nvPr>
        </p:nvGraphicFramePr>
        <p:xfrm>
          <a:off x="6132441" y="818036"/>
          <a:ext cx="2737541" cy="1657350"/>
        </p:xfrm>
        <a:graphic>
          <a:graphicData uri="http://schemas.openxmlformats.org/drawingml/2006/table">
            <a:tbl>
              <a:tblPr>
                <a:tableStyleId>{CDF53BC3-E7A8-463E-828E-C4872C67B5F9}</a:tableStyleId>
              </a:tblPr>
              <a:tblGrid>
                <a:gridCol w="1956050">
                  <a:extLst>
                    <a:ext uri="{9D8B030D-6E8A-4147-A177-3AD203B41FA5}">
                      <a16:colId xmlns:a16="http://schemas.microsoft.com/office/drawing/2014/main" val="3336250860"/>
                    </a:ext>
                  </a:extLst>
                </a:gridCol>
                <a:gridCol w="781491">
                  <a:extLst>
                    <a:ext uri="{9D8B030D-6E8A-4147-A177-3AD203B41FA5}">
                      <a16:colId xmlns:a16="http://schemas.microsoft.com/office/drawing/2014/main" val="52381814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Method/Algorithm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AUC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610544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u="none" strike="noStrike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XGboost_Simple</a:t>
                      </a:r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Imputer _</a:t>
                      </a:r>
                      <a:r>
                        <a:rPr lang="en-CA" sz="800" u="none" strike="noStrike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Optuna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0.8425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1242485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u="none" strike="noStrike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LightGBM_Simple</a:t>
                      </a:r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imputer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0.8417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126790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u="none" strike="noStrike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Catboost_built_in</a:t>
                      </a:r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imputer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0.8414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81913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u="none" strike="noStrike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LightGBM_Simple</a:t>
                      </a:r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imputer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0.8400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902098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XGBoost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0.8397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858411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CatBoost _ Randomized Search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0.8378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5454662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HistGradientBoosting _ Randomized Search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0.8373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8274728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u="none" strike="noStrike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HistGradientBoosting</a:t>
                      </a:r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_ </a:t>
                      </a:r>
                      <a:r>
                        <a:rPr lang="en-CA" sz="800" u="none" strike="noStrike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GridSearch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0.8368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97740423"/>
                  </a:ext>
                </a:extLst>
              </a:tr>
            </a:tbl>
          </a:graphicData>
        </a:graphic>
      </p:graphicFrame>
      <p:pic>
        <p:nvPicPr>
          <p:cNvPr id="7" name="Graphic 6" descr="Statistics outline">
            <a:extLst>
              <a:ext uri="{FF2B5EF4-FFF2-40B4-BE49-F238E27FC236}">
                <a16:creationId xmlns:a16="http://schemas.microsoft.com/office/drawing/2014/main" id="{354D2B2C-671A-4077-8F30-68DB4A992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2393" y="-358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74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AC31E7FC-B320-44B8-B745-0252126F6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24206" y="2803762"/>
            <a:ext cx="1713214" cy="1234648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BB487C64-709B-43C6-AE1D-399C8C8FC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40631" y="920588"/>
            <a:ext cx="1131336" cy="9162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3CC3C1-2B1C-4668-892F-E90886902D70}"/>
              </a:ext>
            </a:extLst>
          </p:cNvPr>
          <p:cNvSpPr txBox="1"/>
          <p:nvPr/>
        </p:nvSpPr>
        <p:spPr>
          <a:xfrm>
            <a:off x="3151131" y="1743396"/>
            <a:ext cx="1999903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Let me manually fidget with </a:t>
            </a:r>
            <a:r>
              <a:rPr lang="en-US" sz="1100" b="1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  <a:p>
            <a:endParaRPr 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b="1">
                <a:latin typeface="Calibri" panose="020F0502020204030204" pitchFamily="34" charset="0"/>
                <a:cs typeface="Calibri" panose="020F0502020204030204" pitchFamily="34" charset="0"/>
              </a:rPr>
              <a:t>Max_depth : 4</a:t>
            </a:r>
          </a:p>
          <a:p>
            <a:r>
              <a:rPr lang="en-US" sz="1000" b="1">
                <a:latin typeface="Calibri" panose="020F0502020204030204" pitchFamily="34" charset="0"/>
                <a:cs typeface="Calibri" panose="020F0502020204030204" pitchFamily="34" charset="0"/>
              </a:rPr>
              <a:t>Max_leaf_nodes : 12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6939C-D2AF-4EAB-A3ED-99978D5967A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630" y="101461"/>
            <a:ext cx="7696661" cy="717850"/>
          </a:xfrm>
        </p:spPr>
        <p:txBody>
          <a:bodyPr/>
          <a:lstStyle/>
          <a:p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Phases of Improvement</a:t>
            </a:r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9AFE2A-01E9-4523-9B35-06F512B4D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2519" y="908685"/>
            <a:ext cx="875764" cy="7268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8F283E-CF58-4F54-AB87-6198A9A2E123}"/>
              </a:ext>
            </a:extLst>
          </p:cNvPr>
          <p:cNvSpPr txBox="1"/>
          <p:nvPr/>
        </p:nvSpPr>
        <p:spPr>
          <a:xfrm>
            <a:off x="488785" y="1731741"/>
            <a:ext cx="1936418" cy="8771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Let me try a random model</a:t>
            </a:r>
          </a:p>
          <a:p>
            <a:endParaRPr 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>
                <a:latin typeface="Calibri" panose="020F0502020204030204" pitchFamily="34" charset="0"/>
                <a:cs typeface="Calibri" panose="020F0502020204030204" pitchFamily="34" charset="0"/>
              </a:rPr>
              <a:t>How about </a:t>
            </a:r>
            <a:r>
              <a:rPr lang="en-US" sz="1000" b="1">
                <a:latin typeface="Calibri" panose="020F0502020204030204" pitchFamily="34" charset="0"/>
                <a:cs typeface="Calibri" panose="020F0502020204030204" pitchFamily="34" charset="0"/>
              </a:rPr>
              <a:t>Neural Networks</a:t>
            </a:r>
            <a:r>
              <a:rPr lang="en-US" sz="1000">
                <a:latin typeface="Calibri" panose="020F0502020204030204" pitchFamily="34" charset="0"/>
                <a:cs typeface="Calibri" panose="020F0502020204030204" pitchFamily="34" charset="0"/>
              </a:rPr>
              <a:t>? Or </a:t>
            </a:r>
            <a:r>
              <a:rPr lang="en-US" sz="1000" b="1">
                <a:latin typeface="Calibri" panose="020F0502020204030204" pitchFamily="34" charset="0"/>
                <a:cs typeface="Calibri" panose="020F0502020204030204" pitchFamily="34" charset="0"/>
              </a:rPr>
              <a:t>Decision Trees</a:t>
            </a:r>
            <a:r>
              <a:rPr lang="en-US" sz="1000">
                <a:latin typeface="Calibri" panose="020F0502020204030204" pitchFamily="34" charset="0"/>
                <a:cs typeface="Calibri" panose="020F0502020204030204" pitchFamily="34" charset="0"/>
              </a:rPr>
              <a:t>? Or </a:t>
            </a:r>
            <a:r>
              <a:rPr lang="en-US" sz="1000" b="1">
                <a:latin typeface="Calibri" panose="020F0502020204030204" pitchFamily="34" charset="0"/>
                <a:cs typeface="Calibri" panose="020F0502020204030204" pitchFamily="34" charset="0"/>
              </a:rPr>
              <a:t>Logistic Regression</a:t>
            </a:r>
            <a:r>
              <a:rPr lang="en-US" sz="100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421448B-CFB1-4556-9A80-F473A4BA3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78284" y="908932"/>
            <a:ext cx="1131336" cy="9162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E0E77A-3611-4C42-8EA3-859AA9FB5E62}"/>
              </a:ext>
            </a:extLst>
          </p:cNvPr>
          <p:cNvSpPr txBox="1"/>
          <p:nvPr/>
        </p:nvSpPr>
        <p:spPr>
          <a:xfrm>
            <a:off x="1537171" y="948961"/>
            <a:ext cx="1013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Done!</a:t>
            </a:r>
          </a:p>
          <a:p>
            <a:r>
              <a:rPr lang="en-US" sz="1200" b="1">
                <a:latin typeface="Calibri" panose="020F0502020204030204" pitchFamily="34" charset="0"/>
                <a:cs typeface="Calibri" panose="020F0502020204030204" pitchFamily="34" charset="0"/>
              </a:rPr>
              <a:t>Accuracy: 0.6, 0.7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75D9CF7-427A-4AC0-908A-3C63244D3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264866" y="920340"/>
            <a:ext cx="875764" cy="7268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BA4B49-043E-46D5-B700-339A4BB3B0BB}"/>
              </a:ext>
            </a:extLst>
          </p:cNvPr>
          <p:cNvSpPr txBox="1"/>
          <p:nvPr/>
        </p:nvSpPr>
        <p:spPr>
          <a:xfrm>
            <a:off x="4199518" y="960616"/>
            <a:ext cx="1013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Done!</a:t>
            </a:r>
          </a:p>
          <a:p>
            <a:r>
              <a:rPr lang="en-US" sz="1200" b="1">
                <a:latin typeface="Calibri" panose="020F0502020204030204" pitchFamily="34" charset="0"/>
                <a:cs typeface="Calibri" panose="020F0502020204030204" pitchFamily="34" charset="0"/>
              </a:rPr>
              <a:t>Accuracy: 0.7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9389E115-DFB4-488E-A53E-AF56DBCA9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65910" y="894940"/>
            <a:ext cx="875764" cy="7268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C7A25C-3EBB-475B-979A-7654D405CA45}"/>
              </a:ext>
            </a:extLst>
          </p:cNvPr>
          <p:cNvSpPr txBox="1"/>
          <p:nvPr/>
        </p:nvSpPr>
        <p:spPr>
          <a:xfrm>
            <a:off x="5974316" y="1710534"/>
            <a:ext cx="1831331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Let me </a:t>
            </a:r>
            <a:r>
              <a:rPr lang="en-US" sz="1100" b="1">
                <a:latin typeface="Calibri" panose="020F0502020204030204" pitchFamily="34" charset="0"/>
                <a:cs typeface="Calibri" panose="020F0502020204030204" pitchFamily="34" charset="0"/>
              </a:rPr>
              <a:t>manually</a:t>
            </a:r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b="1">
                <a:latin typeface="Calibri" panose="020F0502020204030204" pitchFamily="34" charset="0"/>
                <a:cs typeface="Calibri" panose="020F0502020204030204" pitchFamily="34" charset="0"/>
              </a:rPr>
              <a:t>again</a:t>
            </a:r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 fidget with </a:t>
            </a:r>
            <a:r>
              <a:rPr lang="en-US" sz="1100" b="1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  <a:p>
            <a:endParaRPr 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b="1" err="1">
                <a:latin typeface="Calibri" panose="020F0502020204030204" pitchFamily="34" charset="0"/>
                <a:cs typeface="Calibri" panose="020F0502020204030204" pitchFamily="34" charset="0"/>
              </a:rPr>
              <a:t>Max_depth</a:t>
            </a:r>
            <a:r>
              <a:rPr lang="en-US" sz="1000" b="1">
                <a:latin typeface="Calibri" panose="020F0502020204030204" pitchFamily="34" charset="0"/>
                <a:cs typeface="Calibri" panose="020F0502020204030204" pitchFamily="34" charset="0"/>
              </a:rPr>
              <a:t> : 8</a:t>
            </a:r>
          </a:p>
          <a:p>
            <a:r>
              <a:rPr lang="en-US" sz="1000" b="1" err="1">
                <a:latin typeface="Calibri" panose="020F0502020204030204" pitchFamily="34" charset="0"/>
                <a:cs typeface="Calibri" panose="020F0502020204030204" pitchFamily="34" charset="0"/>
              </a:rPr>
              <a:t>Max_leaf_nodes</a:t>
            </a:r>
            <a:r>
              <a:rPr lang="en-US" sz="1000" b="1">
                <a:latin typeface="Calibri" panose="020F0502020204030204" pitchFamily="34" charset="0"/>
                <a:cs typeface="Calibri" panose="020F0502020204030204" pitchFamily="34" charset="0"/>
              </a:rPr>
              <a:t> : 21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16D8B9A6-72E5-4C86-B975-E1DD1D338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41675" y="894940"/>
            <a:ext cx="1131336" cy="9162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BC2349-8256-40E4-8FEF-E408FB728867}"/>
              </a:ext>
            </a:extLst>
          </p:cNvPr>
          <p:cNvSpPr txBox="1"/>
          <p:nvPr/>
        </p:nvSpPr>
        <p:spPr>
          <a:xfrm>
            <a:off x="7000562" y="935216"/>
            <a:ext cx="1013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Done!</a:t>
            </a:r>
          </a:p>
          <a:p>
            <a:r>
              <a:rPr lang="en-US" sz="1200" b="1">
                <a:latin typeface="Calibri" panose="020F0502020204030204" pitchFamily="34" charset="0"/>
                <a:cs typeface="Calibri" panose="020F0502020204030204" pitchFamily="34" charset="0"/>
              </a:rPr>
              <a:t>Accuracy: </a:t>
            </a:r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0.4</a:t>
            </a:r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457DFEF7-E1DA-444D-B982-736C24681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1782" y="3009414"/>
            <a:ext cx="875764" cy="7268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EE8981A-8462-42FF-9510-28092BBF3CA4}"/>
              </a:ext>
            </a:extLst>
          </p:cNvPr>
          <p:cNvSpPr txBox="1"/>
          <p:nvPr/>
        </p:nvSpPr>
        <p:spPr>
          <a:xfrm>
            <a:off x="538048" y="3918830"/>
            <a:ext cx="2061948" cy="10926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Let me try to use </a:t>
            </a:r>
            <a:r>
              <a:rPr lang="en-US" sz="1100" b="1" err="1">
                <a:latin typeface="Calibri" panose="020F0502020204030204" pitchFamily="34" charset="0"/>
                <a:cs typeface="Calibri" panose="020F0502020204030204" pitchFamily="34" charset="0"/>
              </a:rPr>
              <a:t>GridSearch</a:t>
            </a:r>
            <a:r>
              <a:rPr lang="en-US" sz="1100" b="1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100" b="1" err="1">
                <a:latin typeface="Calibri" panose="020F0502020204030204" pitchFamily="34" charset="0"/>
                <a:cs typeface="Calibri" panose="020F0502020204030204" pitchFamily="34" charset="0"/>
              </a:rPr>
              <a:t>RandomSearch</a:t>
            </a:r>
            <a:r>
              <a:rPr lang="en-US" sz="11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b="1" err="1">
                <a:latin typeface="Calibri" panose="020F0502020204030204" pitchFamily="34" charset="0"/>
                <a:cs typeface="Calibri" panose="020F0502020204030204" pitchFamily="34" charset="0"/>
              </a:rPr>
              <a:t>Hypertuning</a:t>
            </a:r>
            <a:endParaRPr lang="en-US" sz="11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1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1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A7148D21-4978-4172-8D9B-61E86650A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27547" y="3009661"/>
            <a:ext cx="1131336" cy="101566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88E26F5-BDB4-4A4F-8FCC-697F089879F9}"/>
              </a:ext>
            </a:extLst>
          </p:cNvPr>
          <p:cNvSpPr txBox="1"/>
          <p:nvPr/>
        </p:nvSpPr>
        <p:spPr>
          <a:xfrm>
            <a:off x="1586434" y="3049690"/>
            <a:ext cx="1013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Done!</a:t>
            </a:r>
          </a:p>
          <a:p>
            <a:r>
              <a:rPr lang="en-US" sz="1200" b="1">
                <a:latin typeface="Calibri" panose="020F0502020204030204" pitchFamily="34" charset="0"/>
                <a:cs typeface="Calibri" panose="020F0502020204030204" pitchFamily="34" charset="0"/>
              </a:rPr>
              <a:t>Accuracy: 0.81, 0.82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D40479C-B81D-4974-B19E-0922B93D30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17" y="4524077"/>
            <a:ext cx="624707" cy="4873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AB481FA-364E-487C-874A-E063A2D59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6433" y="4511918"/>
            <a:ext cx="624707" cy="499519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28C8B4B5-49BD-4E26-B5AC-2F3BF00B0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55596" y="3044974"/>
            <a:ext cx="875764" cy="72688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D5F6CD-A291-449E-B9D7-7963BA8915A5}"/>
              </a:ext>
            </a:extLst>
          </p:cNvPr>
          <p:cNvSpPr txBox="1"/>
          <p:nvPr/>
        </p:nvSpPr>
        <p:spPr>
          <a:xfrm>
            <a:off x="3221528" y="3958541"/>
            <a:ext cx="21741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How about making a cocktail of different models (</a:t>
            </a:r>
            <a:r>
              <a:rPr lang="en-US" sz="1100" b="1">
                <a:latin typeface="Calibri" panose="020F0502020204030204" pitchFamily="34" charset="0"/>
                <a:cs typeface="Calibri" panose="020F0502020204030204" pitchFamily="34" charset="0"/>
              </a:rPr>
              <a:t>Ensembles</a:t>
            </a:r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)?</a:t>
            </a:r>
          </a:p>
          <a:p>
            <a:endParaRPr 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b="1">
                <a:latin typeface="Calibri" panose="020F0502020204030204" pitchFamily="34" charset="0"/>
                <a:cs typeface="Calibri" panose="020F0502020204030204" pitchFamily="34" charset="0"/>
              </a:rPr>
              <a:t>Stacking</a:t>
            </a:r>
            <a:r>
              <a:rPr lang="en-US" sz="1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>
                <a:latin typeface="Calibri" panose="020F0502020204030204" pitchFamily="34" charset="0"/>
                <a:cs typeface="Calibri" panose="020F0502020204030204" pitchFamily="34" charset="0"/>
              </a:rPr>
              <a:t>: KNN, SV, DT, RF, </a:t>
            </a:r>
            <a:r>
              <a:rPr lang="en-US" sz="1000" b="1" err="1">
                <a:latin typeface="Calibri" panose="020F0502020204030204" pitchFamily="34" charset="0"/>
                <a:cs typeface="Calibri" panose="020F0502020204030204" pitchFamily="34" charset="0"/>
              </a:rPr>
              <a:t>Catboost</a:t>
            </a:r>
            <a:endParaRPr lang="en-US" sz="10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b="1">
                <a:latin typeface="Calibri" panose="020F0502020204030204" pitchFamily="34" charset="0"/>
                <a:cs typeface="Calibri" panose="020F0502020204030204" pitchFamily="34" charset="0"/>
              </a:rPr>
              <a:t>Voting : KNN, SVM, DT, RF, </a:t>
            </a:r>
            <a:r>
              <a:rPr lang="en-US" sz="1000" b="1" err="1">
                <a:latin typeface="Calibri" panose="020F0502020204030204" pitchFamily="34" charset="0"/>
                <a:cs typeface="Calibri" panose="020F0502020204030204" pitchFamily="34" charset="0"/>
              </a:rPr>
              <a:t>Catboost</a:t>
            </a:r>
            <a:endParaRPr lang="en-US" sz="1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B41730CC-38C9-4823-99EF-823A4BCB1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31361" y="3040142"/>
            <a:ext cx="1131336" cy="96294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C5896A1-086F-4CE3-BE52-74149EC8333F}"/>
              </a:ext>
            </a:extLst>
          </p:cNvPr>
          <p:cNvSpPr txBox="1"/>
          <p:nvPr/>
        </p:nvSpPr>
        <p:spPr>
          <a:xfrm>
            <a:off x="4290248" y="3085250"/>
            <a:ext cx="1013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Done!</a:t>
            </a:r>
          </a:p>
          <a:p>
            <a:r>
              <a:rPr lang="en-US" sz="1200" b="1">
                <a:latin typeface="Calibri" panose="020F0502020204030204" pitchFamily="34" charset="0"/>
                <a:cs typeface="Calibri" panose="020F0502020204030204" pitchFamily="34" charset="0"/>
              </a:rPr>
              <a:t>Accuracy: 0.82</a:t>
            </a:r>
          </a:p>
        </p:txBody>
      </p:sp>
      <p:pic>
        <p:nvPicPr>
          <p:cNvPr id="71" name="Picture 70" descr="Icon&#10;&#10;Description automatically generated">
            <a:extLst>
              <a:ext uri="{FF2B5EF4-FFF2-40B4-BE49-F238E27FC236}">
                <a16:creationId xmlns:a16="http://schemas.microsoft.com/office/drawing/2014/main" id="{5628D851-A9B0-4838-84D8-146E69C66F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39775" y="3066922"/>
            <a:ext cx="875764" cy="72688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27D3516A-E0BE-4535-AC6D-62C8C3AD9171}"/>
              </a:ext>
            </a:extLst>
          </p:cNvPr>
          <p:cNvSpPr txBox="1"/>
          <p:nvPr/>
        </p:nvSpPr>
        <p:spPr>
          <a:xfrm>
            <a:off x="7233671" y="2878378"/>
            <a:ext cx="1497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Done!</a:t>
            </a:r>
          </a:p>
          <a:p>
            <a:r>
              <a:rPr lang="en-US" sz="1200" b="1">
                <a:latin typeface="Calibri" panose="020F0502020204030204" pitchFamily="34" charset="0"/>
                <a:cs typeface="Calibri" panose="020F0502020204030204" pitchFamily="34" charset="0"/>
              </a:rPr>
              <a:t>Accuracy: </a:t>
            </a:r>
          </a:p>
          <a:p>
            <a:r>
              <a:rPr lang="en-US" sz="1200" b="1">
                <a:latin typeface="Calibri" panose="020F0502020204030204" pitchFamily="34" charset="0"/>
                <a:cs typeface="Calibri" panose="020F0502020204030204" pitchFamily="34" charset="0"/>
              </a:rPr>
              <a:t>0.8425, 0.8417, 0.8413, 0.8400</a:t>
            </a:r>
          </a:p>
        </p:txBody>
      </p:sp>
      <p:pic>
        <p:nvPicPr>
          <p:cNvPr id="77" name="Picture 7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3754B99-E96D-4A1D-A498-185D1BBBED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127081">
            <a:off x="6498639" y="2973737"/>
            <a:ext cx="456627" cy="456627"/>
          </a:xfrm>
          <a:prstGeom prst="rect">
            <a:avLst/>
          </a:prstGeom>
        </p:spPr>
      </p:pic>
      <p:pic>
        <p:nvPicPr>
          <p:cNvPr id="85" name="Picture 84" descr="Icon&#10;&#10;Description automatically generated">
            <a:extLst>
              <a:ext uri="{FF2B5EF4-FFF2-40B4-BE49-F238E27FC236}">
                <a16:creationId xmlns:a16="http://schemas.microsoft.com/office/drawing/2014/main" id="{631878B6-A2AE-468B-9E29-04BE3B1356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1257715">
            <a:off x="6240814" y="851852"/>
            <a:ext cx="436502" cy="436502"/>
          </a:xfrm>
          <a:prstGeom prst="rect">
            <a:avLst/>
          </a:prstGeom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EFC806AD-01BF-410F-BBE9-5FCDC8A8E5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1803943">
            <a:off x="3424498" y="851795"/>
            <a:ext cx="456088" cy="456088"/>
          </a:xfrm>
          <a:prstGeom prst="rect">
            <a:avLst/>
          </a:prstGeom>
        </p:spPr>
      </p:pic>
      <p:pic>
        <p:nvPicPr>
          <p:cNvPr id="97" name="Picture 96" descr="Icon&#10;&#10;Description automatically generated">
            <a:extLst>
              <a:ext uri="{FF2B5EF4-FFF2-40B4-BE49-F238E27FC236}">
                <a16:creationId xmlns:a16="http://schemas.microsoft.com/office/drawing/2014/main" id="{7DB5AB12-C758-464D-8DD3-F239344272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rot="1423916">
            <a:off x="803408" y="803399"/>
            <a:ext cx="486111" cy="485296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316A1AE0-8209-4CC3-803C-38100BFA2009}"/>
              </a:ext>
            </a:extLst>
          </p:cNvPr>
          <p:cNvSpPr txBox="1"/>
          <p:nvPr/>
        </p:nvSpPr>
        <p:spPr>
          <a:xfrm>
            <a:off x="6925261" y="4441532"/>
            <a:ext cx="1876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latin typeface="Calibri" panose="020F0502020204030204" pitchFamily="34" charset="0"/>
                <a:cs typeface="Calibri" panose="020F0502020204030204" pitchFamily="34" charset="0"/>
              </a:rPr>
              <a:t>LGBM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err="1">
                <a:latin typeface="Calibri" panose="020F0502020204030204" pitchFamily="34" charset="0"/>
                <a:cs typeface="Calibri" panose="020F0502020204030204" pitchFamily="34" charset="0"/>
              </a:rPr>
              <a:t>HistGradient</a:t>
            </a:r>
            <a:r>
              <a:rPr lang="en-US" sz="1100" b="1">
                <a:latin typeface="Calibri" panose="020F0502020204030204" pitchFamily="34" charset="0"/>
                <a:cs typeface="Calibri" panose="020F0502020204030204" pitchFamily="34" charset="0"/>
              </a:rPr>
              <a:t> Boosting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E004DE2-1A9E-4C95-B342-5A3E59985972}"/>
              </a:ext>
            </a:extLst>
          </p:cNvPr>
          <p:cNvSpPr txBox="1"/>
          <p:nvPr/>
        </p:nvSpPr>
        <p:spPr>
          <a:xfrm>
            <a:off x="6137306" y="3935604"/>
            <a:ext cx="2881162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Uncle Steve mentioned, “</a:t>
            </a:r>
            <a:r>
              <a:rPr lang="en-US" sz="1100" b="1">
                <a:latin typeface="Calibri" panose="020F0502020204030204" pitchFamily="34" charset="0"/>
                <a:cs typeface="Calibri" panose="020F0502020204030204" pitchFamily="34" charset="0"/>
              </a:rPr>
              <a:t>Boosting is your friend</a:t>
            </a:r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Sure! Why not?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endParaRPr lang="en-US" sz="11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err="1">
                <a:latin typeface="Calibri" panose="020F0502020204030204" pitchFamily="34" charset="0"/>
                <a:cs typeface="Calibri" panose="020F0502020204030204" pitchFamily="34" charset="0"/>
              </a:rPr>
              <a:t>Catboost</a:t>
            </a:r>
            <a:endParaRPr lang="en-US" sz="11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2B6E2C3-E8C1-4A45-B9F3-A112BDE933B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 rot="1299734">
            <a:off x="792820" y="2874113"/>
            <a:ext cx="500003" cy="500003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CF7F385-C88E-4E2D-A299-C353EE6A94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 rot="1258198">
            <a:off x="3535862" y="3020779"/>
            <a:ext cx="435847" cy="435847"/>
          </a:xfrm>
          <a:prstGeom prst="rect">
            <a:avLst/>
          </a:prstGeom>
        </p:spPr>
      </p:pic>
      <p:pic>
        <p:nvPicPr>
          <p:cNvPr id="5" name="Graphic 4" descr="Statistics outline">
            <a:extLst>
              <a:ext uri="{FF2B5EF4-FFF2-40B4-BE49-F238E27FC236}">
                <a16:creationId xmlns:a16="http://schemas.microsoft.com/office/drawing/2014/main" id="{A8750B51-15D8-479F-B855-87508175956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7064" y="-148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  <p:bldP spid="13" grpId="0"/>
      <p:bldP spid="17" grpId="0"/>
      <p:bldP spid="19" grpId="0"/>
      <p:bldP spid="21" grpId="0"/>
      <p:bldP spid="27" grpId="0"/>
      <p:bldP spid="29" grpId="0"/>
      <p:bldP spid="35" grpId="0"/>
      <p:bldP spid="37" grpId="0"/>
      <p:bldP spid="74" grpId="0"/>
      <p:bldP spid="100" grpId="0"/>
      <p:bldP spid="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7A6A8896-98BB-4E28-B3CD-19D88C45D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6" y="1057274"/>
            <a:ext cx="5022397" cy="3872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6939C-D2AF-4EAB-A3ED-99978D5967A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202988"/>
            <a:ext cx="7704000" cy="572700"/>
          </a:xfrm>
        </p:spPr>
        <p:txBody>
          <a:bodyPr/>
          <a:lstStyle/>
          <a:p>
            <a:r>
              <a:rPr lang="en-US" sz="2800" b="1" err="1">
                <a:latin typeface="Calibri" panose="020F0502020204030204" pitchFamily="34" charset="0"/>
                <a:cs typeface="Calibri" panose="020F0502020204030204" pitchFamily="34" charset="0"/>
              </a:rPr>
              <a:t>Optuna</a:t>
            </a: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 – Hyperparameter Optimization Framework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064700-8341-4DAB-B027-9F9FC5E261EC}"/>
              </a:ext>
            </a:extLst>
          </p:cNvPr>
          <p:cNvSpPr/>
          <p:nvPr/>
        </p:nvSpPr>
        <p:spPr>
          <a:xfrm>
            <a:off x="236765" y="2019300"/>
            <a:ext cx="4769303" cy="173490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495464-5257-4ACE-BF8E-9A445940D2D3}"/>
              </a:ext>
            </a:extLst>
          </p:cNvPr>
          <p:cNvSpPr/>
          <p:nvPr/>
        </p:nvSpPr>
        <p:spPr>
          <a:xfrm>
            <a:off x="59871" y="3965121"/>
            <a:ext cx="2986768" cy="52387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3C02A2-26BA-401D-B58C-6A5D1FADACCA}"/>
              </a:ext>
            </a:extLst>
          </p:cNvPr>
          <p:cNvSpPr txBox="1"/>
          <p:nvPr/>
        </p:nvSpPr>
        <p:spPr>
          <a:xfrm>
            <a:off x="5500370" y="114735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078E2E-1242-49EE-8F22-732A8808E00C}"/>
              </a:ext>
            </a:extLst>
          </p:cNvPr>
          <p:cNvSpPr/>
          <p:nvPr/>
        </p:nvSpPr>
        <p:spPr>
          <a:xfrm>
            <a:off x="5496288" y="1846056"/>
            <a:ext cx="1639660" cy="966106"/>
          </a:xfrm>
          <a:prstGeom prst="roundRect">
            <a:avLst/>
          </a:prstGeom>
          <a:solidFill>
            <a:srgbClr val="C2213A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C351FA7-3687-447C-8599-3A258C3DB0CC}"/>
              </a:ext>
            </a:extLst>
          </p:cNvPr>
          <p:cNvSpPr/>
          <p:nvPr/>
        </p:nvSpPr>
        <p:spPr>
          <a:xfrm>
            <a:off x="5496288" y="3898717"/>
            <a:ext cx="1639660" cy="966106"/>
          </a:xfrm>
          <a:prstGeom prst="roundRect">
            <a:avLst/>
          </a:prstGeom>
          <a:solidFill>
            <a:srgbClr val="C2213A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latin typeface="Calibri" panose="020F0502020204030204" pitchFamily="34" charset="0"/>
                <a:cs typeface="Calibri" panose="020F0502020204030204" pitchFamily="34" charset="0"/>
              </a:rPr>
              <a:t>Pruning</a:t>
            </a:r>
          </a:p>
        </p:txBody>
      </p: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28BB12FF-ABD4-4B45-97CF-51C714D4DDDB}"/>
              </a:ext>
            </a:extLst>
          </p:cNvPr>
          <p:cNvSpPr/>
          <p:nvPr/>
        </p:nvSpPr>
        <p:spPr>
          <a:xfrm rot="16080000">
            <a:off x="6212495" y="2998326"/>
            <a:ext cx="1000125" cy="68035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F499864F-A985-4154-80A2-F9674AD9D84D}"/>
              </a:ext>
            </a:extLst>
          </p:cNvPr>
          <p:cNvSpPr/>
          <p:nvPr/>
        </p:nvSpPr>
        <p:spPr>
          <a:xfrm rot="4860000">
            <a:off x="5294013" y="3093576"/>
            <a:ext cx="1000125" cy="68035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7FC9FC-914E-4E4A-A05F-F5330BAC55BC}"/>
              </a:ext>
            </a:extLst>
          </p:cNvPr>
          <p:cNvSpPr txBox="1"/>
          <p:nvPr/>
        </p:nvSpPr>
        <p:spPr>
          <a:xfrm>
            <a:off x="7222673" y="1871386"/>
            <a:ext cx="15491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200" b="1">
                <a:latin typeface="Calibri" panose="020F0502020204030204" pitchFamily="34" charset="0"/>
                <a:cs typeface="Calibri" panose="020F0502020204030204" pitchFamily="34" charset="0"/>
              </a:rPr>
              <a:t>Random Search</a:t>
            </a:r>
          </a:p>
          <a:p>
            <a:pPr marL="285750" indent="-285750">
              <a:buChar char="•"/>
            </a:pPr>
            <a:r>
              <a:rPr lang="en-US" sz="1200" b="1">
                <a:latin typeface="Calibri" panose="020F0502020204030204" pitchFamily="34" charset="0"/>
                <a:cs typeface="Calibri" panose="020F0502020204030204" pitchFamily="34" charset="0"/>
              </a:rPr>
              <a:t>Grid Search</a:t>
            </a:r>
          </a:p>
          <a:p>
            <a:pPr marL="285750" indent="-285750">
              <a:buChar char="•"/>
            </a:pPr>
            <a:r>
              <a:rPr lang="en-US" sz="1200" b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</a:p>
          <a:p>
            <a:pPr marL="285750" indent="-285750">
              <a:buChar char="•"/>
            </a:pPr>
            <a:r>
              <a:rPr lang="en-US" sz="1200" b="1">
                <a:latin typeface="Calibri" panose="020F0502020204030204" pitchFamily="34" charset="0"/>
                <a:cs typeface="Calibri" panose="020F0502020204030204" pitchFamily="34" charset="0"/>
              </a:rPr>
              <a:t>TPE</a:t>
            </a:r>
          </a:p>
          <a:p>
            <a:pPr marL="285750" indent="-285750">
              <a:buChar char="•"/>
            </a:pPr>
            <a:r>
              <a:rPr lang="en-US" sz="1200" b="1">
                <a:latin typeface="Calibri" panose="020F0502020204030204" pitchFamily="34" charset="0"/>
                <a:cs typeface="Calibri" panose="020F0502020204030204" pitchFamily="34" charset="0"/>
              </a:rPr>
              <a:t>User Defined Sampler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C1DECD1-261C-4DAD-A45D-CEEDDFC5C822}"/>
              </a:ext>
            </a:extLst>
          </p:cNvPr>
          <p:cNvSpPr/>
          <p:nvPr/>
        </p:nvSpPr>
        <p:spPr>
          <a:xfrm>
            <a:off x="5500052" y="1057274"/>
            <a:ext cx="3271792" cy="494719"/>
          </a:xfrm>
          <a:prstGeom prst="roundRect">
            <a:avLst/>
          </a:prstGeom>
          <a:solidFill>
            <a:srgbClr val="C2213A"/>
          </a:solidFill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Strategy</a:t>
            </a:r>
            <a:endParaRPr lang="en-US" sz="160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934B08-D541-49BB-B646-1C9236891694}"/>
              </a:ext>
            </a:extLst>
          </p:cNvPr>
          <p:cNvSpPr txBox="1"/>
          <p:nvPr/>
        </p:nvSpPr>
        <p:spPr>
          <a:xfrm>
            <a:off x="7252379" y="3898717"/>
            <a:ext cx="15491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200" b="1">
                <a:latin typeface="Calibri" panose="020F0502020204030204" pitchFamily="34" charset="0"/>
                <a:cs typeface="Calibri" panose="020F0502020204030204" pitchFamily="34" charset="0"/>
              </a:rPr>
              <a:t>Successive Halving</a:t>
            </a:r>
          </a:p>
        </p:txBody>
      </p:sp>
    </p:spTree>
    <p:extLst>
      <p:ext uri="{BB962C8B-B14F-4D97-AF65-F5344CB8AC3E}">
        <p14:creationId xmlns:p14="http://schemas.microsoft.com/office/powerpoint/2010/main" val="3341312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716D4-8226-4B4B-873D-A9F96069D4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3019" y="164853"/>
            <a:ext cx="7704000" cy="572700"/>
          </a:xfrm>
        </p:spPr>
        <p:txBody>
          <a:bodyPr/>
          <a:lstStyle/>
          <a:p>
            <a:r>
              <a:rPr lang="en-CA" b="1">
                <a:latin typeface="Calibri" panose="020F0502020204030204" pitchFamily="34" charset="0"/>
                <a:cs typeface="Calibri" panose="020F0502020204030204" pitchFamily="34" charset="0"/>
              </a:rPr>
              <a:t>Best Model</a:t>
            </a:r>
          </a:p>
        </p:txBody>
      </p:sp>
      <p:grpSp>
        <p:nvGrpSpPr>
          <p:cNvPr id="18" name="Google Shape;4188;p54">
            <a:extLst>
              <a:ext uri="{FF2B5EF4-FFF2-40B4-BE49-F238E27FC236}">
                <a16:creationId xmlns:a16="http://schemas.microsoft.com/office/drawing/2014/main" id="{CCFC5D92-DE0E-423E-A026-951542E5A0F5}"/>
              </a:ext>
            </a:extLst>
          </p:cNvPr>
          <p:cNvGrpSpPr/>
          <p:nvPr/>
        </p:nvGrpSpPr>
        <p:grpSpPr>
          <a:xfrm>
            <a:off x="4402510" y="1419647"/>
            <a:ext cx="4021500" cy="3062887"/>
            <a:chOff x="720010" y="1419647"/>
            <a:chExt cx="4021500" cy="3062887"/>
          </a:xfrm>
          <a:noFill/>
        </p:grpSpPr>
        <p:sp>
          <p:nvSpPr>
            <p:cNvPr id="19" name="Google Shape;4189;p54">
              <a:extLst>
                <a:ext uri="{FF2B5EF4-FFF2-40B4-BE49-F238E27FC236}">
                  <a16:creationId xmlns:a16="http://schemas.microsoft.com/office/drawing/2014/main" id="{DFDED8D4-465A-4AAC-A18D-3BDD43640278}"/>
                </a:ext>
              </a:extLst>
            </p:cNvPr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grp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90;p54">
              <a:extLst>
                <a:ext uri="{FF2B5EF4-FFF2-40B4-BE49-F238E27FC236}">
                  <a16:creationId xmlns:a16="http://schemas.microsoft.com/office/drawing/2014/main" id="{DF318954-FB95-4FE9-B76C-92899F7F9BEC}"/>
                </a:ext>
              </a:extLst>
            </p:cNvPr>
            <p:cNvSpPr/>
            <p:nvPr/>
          </p:nvSpPr>
          <p:spPr>
            <a:xfrm>
              <a:off x="774610" y="1475086"/>
              <a:ext cx="3890477" cy="2439719"/>
            </a:xfrm>
            <a:prstGeom prst="roundRect">
              <a:avLst>
                <a:gd name="adj" fmla="val 3993"/>
              </a:avLst>
            </a:prstGeom>
            <a:grpFill/>
            <a:ln w="19050" cap="flat" cmpd="sng">
              <a:solidFill>
                <a:srgbClr val="F4910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91;p54">
              <a:extLst>
                <a:ext uri="{FF2B5EF4-FFF2-40B4-BE49-F238E27FC236}">
                  <a16:creationId xmlns:a16="http://schemas.microsoft.com/office/drawing/2014/main" id="{E01C4033-D58E-495E-8948-46EED1AFFCC2}"/>
                </a:ext>
              </a:extLst>
            </p:cNvPr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grp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92;p54">
              <a:extLst>
                <a:ext uri="{FF2B5EF4-FFF2-40B4-BE49-F238E27FC236}">
                  <a16:creationId xmlns:a16="http://schemas.microsoft.com/office/drawing/2014/main" id="{F2D80838-7DEC-4DC0-90C3-BA8E55496DD1}"/>
                </a:ext>
              </a:extLst>
            </p:cNvPr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rgbClr val="EFB86A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4193;p54">
              <a:extLst>
                <a:ext uri="{FF2B5EF4-FFF2-40B4-BE49-F238E27FC236}">
                  <a16:creationId xmlns:a16="http://schemas.microsoft.com/office/drawing/2014/main" id="{45162420-C425-4194-B206-A8E31D1722D7}"/>
                </a:ext>
              </a:extLst>
            </p:cNvPr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grp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52" name="Picture 4" descr="XGBoost - Wikipedia">
            <a:extLst>
              <a:ext uri="{FF2B5EF4-FFF2-40B4-BE49-F238E27FC236}">
                <a16:creationId xmlns:a16="http://schemas.microsoft.com/office/drawing/2014/main" id="{EB8A0A26-C141-4C23-BA16-EE5A4A555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94" y="1930717"/>
            <a:ext cx="3565056" cy="137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5CD16DD6-72F1-4B96-9B8F-72984446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50" y="3004864"/>
            <a:ext cx="2860764" cy="20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FA8E0D-632C-4589-AFAD-8FC5C1050925}"/>
              </a:ext>
            </a:extLst>
          </p:cNvPr>
          <p:cNvSpPr txBox="1"/>
          <p:nvPr/>
        </p:nvSpPr>
        <p:spPr>
          <a:xfrm>
            <a:off x="231360" y="1792217"/>
            <a:ext cx="832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>
                <a:latin typeface="Calibri" panose="020F0502020204030204" pitchFamily="34" charset="0"/>
                <a:cs typeface="Calibri" panose="020F0502020204030204" pitchFamily="34" charset="0"/>
              </a:rPr>
              <a:t>H1N1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12F1DF-164D-4017-B3C2-E79B10F19791}"/>
              </a:ext>
            </a:extLst>
          </p:cNvPr>
          <p:cNvSpPr txBox="1"/>
          <p:nvPr/>
        </p:nvSpPr>
        <p:spPr>
          <a:xfrm>
            <a:off x="86576" y="3733053"/>
            <a:ext cx="1055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>
                <a:latin typeface="Rubik" panose="02010600030101010101" charset="-79"/>
                <a:cs typeface="Rubik" panose="02010600030101010101" charset="-79"/>
              </a:defRPr>
            </a:lvl1pPr>
          </a:lstStyle>
          <a:p>
            <a:r>
              <a:rPr lang="en-CA">
                <a:latin typeface="Calibri" panose="020F0502020204030204" pitchFamily="34" charset="0"/>
                <a:cs typeface="Calibri" panose="020F0502020204030204" pitchFamily="34" charset="0"/>
              </a:rPr>
              <a:t>Seasonal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Flu</a:t>
            </a:r>
            <a:endParaRPr lang="en-CA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356EB9E-18FC-4EBA-BB7A-32D2142C1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21" y="1049158"/>
            <a:ext cx="2860765" cy="20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Research with solid fill">
            <a:extLst>
              <a:ext uri="{FF2B5EF4-FFF2-40B4-BE49-F238E27FC236}">
                <a16:creationId xmlns:a16="http://schemas.microsoft.com/office/drawing/2014/main" id="{88D4A85B-2208-4A53-A787-32DB6278D9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029" y="879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43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1" name="Google Shape;4201;p55"/>
          <p:cNvGrpSpPr/>
          <p:nvPr/>
        </p:nvGrpSpPr>
        <p:grpSpPr>
          <a:xfrm flipH="1">
            <a:off x="252996" y="760996"/>
            <a:ext cx="2388300" cy="3284100"/>
            <a:chOff x="1835466" y="929768"/>
            <a:chExt cx="2388300" cy="3284100"/>
          </a:xfrm>
          <a:solidFill>
            <a:srgbClr val="F49103"/>
          </a:solidFill>
        </p:grpSpPr>
        <p:sp>
          <p:nvSpPr>
            <p:cNvPr id="4202" name="Google Shape;4202;p55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grp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03" name="Google Shape;4203;p55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grp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5"/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08B8C82-0B9C-4BCC-BA76-25B0A587F349}"/>
              </a:ext>
            </a:extLst>
          </p:cNvPr>
          <p:cNvSpPr/>
          <p:nvPr/>
        </p:nvSpPr>
        <p:spPr>
          <a:xfrm>
            <a:off x="428022" y="955975"/>
            <a:ext cx="2038200" cy="2893971"/>
          </a:xfrm>
          <a:prstGeom prst="rect">
            <a:avLst/>
          </a:prstGeom>
          <a:solidFill>
            <a:srgbClr val="E9E9E9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800" b="1">
                <a:latin typeface="Calibri" panose="020F0502020204030204" pitchFamily="34" charset="0"/>
                <a:cs typeface="Calibri" panose="020F0502020204030204" pitchFamily="34" charset="0"/>
              </a:rPr>
              <a:t>Confusion Matrix</a:t>
            </a:r>
          </a:p>
          <a:p>
            <a:pPr algn="ctr"/>
            <a:r>
              <a:rPr lang="en-CA" sz="2800" b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F1 Score</a:t>
            </a:r>
          </a:p>
        </p:txBody>
      </p:sp>
      <p:grpSp>
        <p:nvGrpSpPr>
          <p:cNvPr id="14" name="Google Shape;2755;p24">
            <a:extLst>
              <a:ext uri="{FF2B5EF4-FFF2-40B4-BE49-F238E27FC236}">
                <a16:creationId xmlns:a16="http://schemas.microsoft.com/office/drawing/2014/main" id="{BA486767-A163-4C6E-9FFC-FCBEFF958798}"/>
              </a:ext>
            </a:extLst>
          </p:cNvPr>
          <p:cNvGrpSpPr/>
          <p:nvPr/>
        </p:nvGrpSpPr>
        <p:grpSpPr>
          <a:xfrm rot="5400000" flipH="1">
            <a:off x="1498305" y="489147"/>
            <a:ext cx="361904" cy="1412987"/>
            <a:chOff x="6860300" y="2466325"/>
            <a:chExt cx="365800" cy="1454000"/>
          </a:xfrm>
        </p:grpSpPr>
        <p:sp>
          <p:nvSpPr>
            <p:cNvPr id="15" name="Google Shape;2756;p24">
              <a:extLst>
                <a:ext uri="{FF2B5EF4-FFF2-40B4-BE49-F238E27FC236}">
                  <a16:creationId xmlns:a16="http://schemas.microsoft.com/office/drawing/2014/main" id="{E19C85BE-992E-46E0-BCD4-A801A0399634}"/>
                </a:ext>
              </a:extLst>
            </p:cNvPr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57;p24">
              <a:extLst>
                <a:ext uri="{FF2B5EF4-FFF2-40B4-BE49-F238E27FC236}">
                  <a16:creationId xmlns:a16="http://schemas.microsoft.com/office/drawing/2014/main" id="{C450C5CD-A6C0-49D6-BB29-72A2291D60C7}"/>
                </a:ext>
              </a:extLst>
            </p:cNvPr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58;p24">
              <a:extLst>
                <a:ext uri="{FF2B5EF4-FFF2-40B4-BE49-F238E27FC236}">
                  <a16:creationId xmlns:a16="http://schemas.microsoft.com/office/drawing/2014/main" id="{8DC6255C-B178-42BF-A84D-780DDCBA50D1}"/>
                </a:ext>
              </a:extLst>
            </p:cNvPr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59;p24">
              <a:extLst>
                <a:ext uri="{FF2B5EF4-FFF2-40B4-BE49-F238E27FC236}">
                  <a16:creationId xmlns:a16="http://schemas.microsoft.com/office/drawing/2014/main" id="{EEE9BC42-8F29-479F-94CA-BC11582A5564}"/>
                </a:ext>
              </a:extLst>
            </p:cNvPr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60;p24">
              <a:extLst>
                <a:ext uri="{FF2B5EF4-FFF2-40B4-BE49-F238E27FC236}">
                  <a16:creationId xmlns:a16="http://schemas.microsoft.com/office/drawing/2014/main" id="{CE748946-4CB5-4A71-8EF5-5E4F222AD885}"/>
                </a:ext>
              </a:extLst>
            </p:cNvPr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61;p24">
              <a:extLst>
                <a:ext uri="{FF2B5EF4-FFF2-40B4-BE49-F238E27FC236}">
                  <a16:creationId xmlns:a16="http://schemas.microsoft.com/office/drawing/2014/main" id="{AE2E6086-2605-4101-A79B-D6250C0A623F}"/>
                </a:ext>
              </a:extLst>
            </p:cNvPr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62;p24">
              <a:extLst>
                <a:ext uri="{FF2B5EF4-FFF2-40B4-BE49-F238E27FC236}">
                  <a16:creationId xmlns:a16="http://schemas.microsoft.com/office/drawing/2014/main" id="{06E1BBB7-B837-4BED-8A2F-977385E15E3C}"/>
                </a:ext>
              </a:extLst>
            </p:cNvPr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63;p24">
              <a:extLst>
                <a:ext uri="{FF2B5EF4-FFF2-40B4-BE49-F238E27FC236}">
                  <a16:creationId xmlns:a16="http://schemas.microsoft.com/office/drawing/2014/main" id="{D14F6A77-81F0-4F08-B8CB-07F1334B2D10}"/>
                </a:ext>
              </a:extLst>
            </p:cNvPr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64;p24">
              <a:extLst>
                <a:ext uri="{FF2B5EF4-FFF2-40B4-BE49-F238E27FC236}">
                  <a16:creationId xmlns:a16="http://schemas.microsoft.com/office/drawing/2014/main" id="{9B03AF93-A2A3-4C74-921D-0989EDE3D3E7}"/>
                </a:ext>
              </a:extLst>
            </p:cNvPr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65;p24">
              <a:extLst>
                <a:ext uri="{FF2B5EF4-FFF2-40B4-BE49-F238E27FC236}">
                  <a16:creationId xmlns:a16="http://schemas.microsoft.com/office/drawing/2014/main" id="{4CDC04FC-6DB4-4353-84D6-FE111E86EEC1}"/>
                </a:ext>
              </a:extLst>
            </p:cNvPr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66;p24">
              <a:extLst>
                <a:ext uri="{FF2B5EF4-FFF2-40B4-BE49-F238E27FC236}">
                  <a16:creationId xmlns:a16="http://schemas.microsoft.com/office/drawing/2014/main" id="{23C8E2AA-4D63-43F4-8F32-7FF0661ED637}"/>
                </a:ext>
              </a:extLst>
            </p:cNvPr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67;p24">
              <a:extLst>
                <a:ext uri="{FF2B5EF4-FFF2-40B4-BE49-F238E27FC236}">
                  <a16:creationId xmlns:a16="http://schemas.microsoft.com/office/drawing/2014/main" id="{3B25B208-7DA1-4256-9033-0C9A30393634}"/>
                </a:ext>
              </a:extLst>
            </p:cNvPr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68;p24">
              <a:extLst>
                <a:ext uri="{FF2B5EF4-FFF2-40B4-BE49-F238E27FC236}">
                  <a16:creationId xmlns:a16="http://schemas.microsoft.com/office/drawing/2014/main" id="{D49470A5-3960-4414-866A-C9D96F2FE775}"/>
                </a:ext>
              </a:extLst>
            </p:cNvPr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69;p24">
              <a:extLst>
                <a:ext uri="{FF2B5EF4-FFF2-40B4-BE49-F238E27FC236}">
                  <a16:creationId xmlns:a16="http://schemas.microsoft.com/office/drawing/2014/main" id="{7B4EE0FC-ED1E-4234-85AF-3CF2B57DBCB8}"/>
                </a:ext>
              </a:extLst>
            </p:cNvPr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70;p24">
              <a:extLst>
                <a:ext uri="{FF2B5EF4-FFF2-40B4-BE49-F238E27FC236}">
                  <a16:creationId xmlns:a16="http://schemas.microsoft.com/office/drawing/2014/main" id="{67B68C7F-2335-4434-9C9A-C5AE7505F5EA}"/>
                </a:ext>
              </a:extLst>
            </p:cNvPr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71;p24">
              <a:extLst>
                <a:ext uri="{FF2B5EF4-FFF2-40B4-BE49-F238E27FC236}">
                  <a16:creationId xmlns:a16="http://schemas.microsoft.com/office/drawing/2014/main" id="{C7A2B2D2-178E-444F-A408-CC04FD5A7ADC}"/>
                </a:ext>
              </a:extLst>
            </p:cNvPr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72;p24">
              <a:extLst>
                <a:ext uri="{FF2B5EF4-FFF2-40B4-BE49-F238E27FC236}">
                  <a16:creationId xmlns:a16="http://schemas.microsoft.com/office/drawing/2014/main" id="{944BC397-8537-4AD5-B2A4-E1138A83DCC7}"/>
                </a:ext>
              </a:extLst>
            </p:cNvPr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73;p24">
              <a:extLst>
                <a:ext uri="{FF2B5EF4-FFF2-40B4-BE49-F238E27FC236}">
                  <a16:creationId xmlns:a16="http://schemas.microsoft.com/office/drawing/2014/main" id="{6279D41F-AF2F-48EB-865F-0ABF26D5CA27}"/>
                </a:ext>
              </a:extLst>
            </p:cNvPr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74;p24">
              <a:extLst>
                <a:ext uri="{FF2B5EF4-FFF2-40B4-BE49-F238E27FC236}">
                  <a16:creationId xmlns:a16="http://schemas.microsoft.com/office/drawing/2014/main" id="{B557CB48-F1F8-418B-916D-0BCF57317155}"/>
                </a:ext>
              </a:extLst>
            </p:cNvPr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75;p24">
              <a:extLst>
                <a:ext uri="{FF2B5EF4-FFF2-40B4-BE49-F238E27FC236}">
                  <a16:creationId xmlns:a16="http://schemas.microsoft.com/office/drawing/2014/main" id="{7FDE41F0-A7D7-486C-A64E-96ED3F787E17}"/>
                </a:ext>
              </a:extLst>
            </p:cNvPr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76;p24">
              <a:extLst>
                <a:ext uri="{FF2B5EF4-FFF2-40B4-BE49-F238E27FC236}">
                  <a16:creationId xmlns:a16="http://schemas.microsoft.com/office/drawing/2014/main" id="{E4B909C8-F8D1-4378-92E4-CF71E518A021}"/>
                </a:ext>
              </a:extLst>
            </p:cNvPr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77;p24">
              <a:extLst>
                <a:ext uri="{FF2B5EF4-FFF2-40B4-BE49-F238E27FC236}">
                  <a16:creationId xmlns:a16="http://schemas.microsoft.com/office/drawing/2014/main" id="{66D928D9-559E-4AC1-BD65-9329A2B5F851}"/>
                </a:ext>
              </a:extLst>
            </p:cNvPr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78;p24">
              <a:extLst>
                <a:ext uri="{FF2B5EF4-FFF2-40B4-BE49-F238E27FC236}">
                  <a16:creationId xmlns:a16="http://schemas.microsoft.com/office/drawing/2014/main" id="{736497DA-FE45-49F2-84B3-61D7DC47E2C1}"/>
                </a:ext>
              </a:extLst>
            </p:cNvPr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79;p24">
              <a:extLst>
                <a:ext uri="{FF2B5EF4-FFF2-40B4-BE49-F238E27FC236}">
                  <a16:creationId xmlns:a16="http://schemas.microsoft.com/office/drawing/2014/main" id="{C64F91B9-5E63-47F1-9932-DFC9D0FDAA72}"/>
                </a:ext>
              </a:extLst>
            </p:cNvPr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80;p24">
              <a:extLst>
                <a:ext uri="{FF2B5EF4-FFF2-40B4-BE49-F238E27FC236}">
                  <a16:creationId xmlns:a16="http://schemas.microsoft.com/office/drawing/2014/main" id="{58D4C464-B4A5-4E26-A6C9-4C0A70D2AF19}"/>
                </a:ext>
              </a:extLst>
            </p:cNvPr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81;p24">
              <a:extLst>
                <a:ext uri="{FF2B5EF4-FFF2-40B4-BE49-F238E27FC236}">
                  <a16:creationId xmlns:a16="http://schemas.microsoft.com/office/drawing/2014/main" id="{7AA545C8-3F3C-400D-90F7-D001BAC572F9}"/>
                </a:ext>
              </a:extLst>
            </p:cNvPr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82;p24">
              <a:extLst>
                <a:ext uri="{FF2B5EF4-FFF2-40B4-BE49-F238E27FC236}">
                  <a16:creationId xmlns:a16="http://schemas.microsoft.com/office/drawing/2014/main" id="{4E143A0F-2F61-4A01-AAE3-D08E2B1972D8}"/>
                </a:ext>
              </a:extLst>
            </p:cNvPr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83;p24">
              <a:extLst>
                <a:ext uri="{FF2B5EF4-FFF2-40B4-BE49-F238E27FC236}">
                  <a16:creationId xmlns:a16="http://schemas.microsoft.com/office/drawing/2014/main" id="{C6214B88-3F5D-49DE-AF90-9898F0C2992C}"/>
                </a:ext>
              </a:extLst>
            </p:cNvPr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84;p24">
              <a:extLst>
                <a:ext uri="{FF2B5EF4-FFF2-40B4-BE49-F238E27FC236}">
                  <a16:creationId xmlns:a16="http://schemas.microsoft.com/office/drawing/2014/main" id="{59395B30-022C-46D0-A70A-D08A4CEE9963}"/>
                </a:ext>
              </a:extLst>
            </p:cNvPr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85;p24">
              <a:extLst>
                <a:ext uri="{FF2B5EF4-FFF2-40B4-BE49-F238E27FC236}">
                  <a16:creationId xmlns:a16="http://schemas.microsoft.com/office/drawing/2014/main" id="{985C4F4C-C7ED-4218-8C25-1285C1B03F2F}"/>
                </a:ext>
              </a:extLst>
            </p:cNvPr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86;p24">
              <a:extLst>
                <a:ext uri="{FF2B5EF4-FFF2-40B4-BE49-F238E27FC236}">
                  <a16:creationId xmlns:a16="http://schemas.microsoft.com/office/drawing/2014/main" id="{834668F1-09EC-44AC-9F02-6CF16AE97045}"/>
                </a:ext>
              </a:extLst>
            </p:cNvPr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87;p24">
              <a:extLst>
                <a:ext uri="{FF2B5EF4-FFF2-40B4-BE49-F238E27FC236}">
                  <a16:creationId xmlns:a16="http://schemas.microsoft.com/office/drawing/2014/main" id="{99D5844E-2C9E-48BA-832E-E679DE82F096}"/>
                </a:ext>
              </a:extLst>
            </p:cNvPr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88;p24">
              <a:extLst>
                <a:ext uri="{FF2B5EF4-FFF2-40B4-BE49-F238E27FC236}">
                  <a16:creationId xmlns:a16="http://schemas.microsoft.com/office/drawing/2014/main" id="{2003B25B-7221-4D95-94A5-A98AC69DD177}"/>
                </a:ext>
              </a:extLst>
            </p:cNvPr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89;p24">
              <a:extLst>
                <a:ext uri="{FF2B5EF4-FFF2-40B4-BE49-F238E27FC236}">
                  <a16:creationId xmlns:a16="http://schemas.microsoft.com/office/drawing/2014/main" id="{8EFF13FC-0DEF-4C7D-81A5-173ED3DFB77F}"/>
                </a:ext>
              </a:extLst>
            </p:cNvPr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90;p24">
              <a:extLst>
                <a:ext uri="{FF2B5EF4-FFF2-40B4-BE49-F238E27FC236}">
                  <a16:creationId xmlns:a16="http://schemas.microsoft.com/office/drawing/2014/main" id="{84312F91-8834-402E-B771-15DB0392934B}"/>
                </a:ext>
              </a:extLst>
            </p:cNvPr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91;p24">
              <a:extLst>
                <a:ext uri="{FF2B5EF4-FFF2-40B4-BE49-F238E27FC236}">
                  <a16:creationId xmlns:a16="http://schemas.microsoft.com/office/drawing/2014/main" id="{F89B83C8-FBC0-4891-962C-97FC5906571F}"/>
                </a:ext>
              </a:extLst>
            </p:cNvPr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92;p24">
              <a:extLst>
                <a:ext uri="{FF2B5EF4-FFF2-40B4-BE49-F238E27FC236}">
                  <a16:creationId xmlns:a16="http://schemas.microsoft.com/office/drawing/2014/main" id="{F239BF0A-2263-4151-908C-0E27AA0DF400}"/>
                </a:ext>
              </a:extLst>
            </p:cNvPr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93;p24">
              <a:extLst>
                <a:ext uri="{FF2B5EF4-FFF2-40B4-BE49-F238E27FC236}">
                  <a16:creationId xmlns:a16="http://schemas.microsoft.com/office/drawing/2014/main" id="{E6D1477F-F3C9-4401-86B5-6C1035E714DA}"/>
                </a:ext>
              </a:extLst>
            </p:cNvPr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94;p24">
              <a:extLst>
                <a:ext uri="{FF2B5EF4-FFF2-40B4-BE49-F238E27FC236}">
                  <a16:creationId xmlns:a16="http://schemas.microsoft.com/office/drawing/2014/main" id="{647DF3F4-6D94-404C-BB4E-0072751A68F0}"/>
                </a:ext>
              </a:extLst>
            </p:cNvPr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95;p24">
              <a:extLst>
                <a:ext uri="{FF2B5EF4-FFF2-40B4-BE49-F238E27FC236}">
                  <a16:creationId xmlns:a16="http://schemas.microsoft.com/office/drawing/2014/main" id="{31E573D2-15D5-48E5-893D-A58FBA6645D3}"/>
                </a:ext>
              </a:extLst>
            </p:cNvPr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96;p24">
              <a:extLst>
                <a:ext uri="{FF2B5EF4-FFF2-40B4-BE49-F238E27FC236}">
                  <a16:creationId xmlns:a16="http://schemas.microsoft.com/office/drawing/2014/main" id="{67AC8177-35FF-4419-8A4F-5559B8B6032F}"/>
                </a:ext>
              </a:extLst>
            </p:cNvPr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97;p24">
              <a:extLst>
                <a:ext uri="{FF2B5EF4-FFF2-40B4-BE49-F238E27FC236}">
                  <a16:creationId xmlns:a16="http://schemas.microsoft.com/office/drawing/2014/main" id="{FE786D8E-01D0-431C-AA65-4A4A0C42A000}"/>
                </a:ext>
              </a:extLst>
            </p:cNvPr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98;p24">
              <a:extLst>
                <a:ext uri="{FF2B5EF4-FFF2-40B4-BE49-F238E27FC236}">
                  <a16:creationId xmlns:a16="http://schemas.microsoft.com/office/drawing/2014/main" id="{E65CD41C-A3F8-4A4D-A064-7A2AA677CB12}"/>
                </a:ext>
              </a:extLst>
            </p:cNvPr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99;p24">
              <a:extLst>
                <a:ext uri="{FF2B5EF4-FFF2-40B4-BE49-F238E27FC236}">
                  <a16:creationId xmlns:a16="http://schemas.microsoft.com/office/drawing/2014/main" id="{5BC4301B-0ED2-4861-8582-E5845F5013B2}"/>
                </a:ext>
              </a:extLst>
            </p:cNvPr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800;p24">
              <a:extLst>
                <a:ext uri="{FF2B5EF4-FFF2-40B4-BE49-F238E27FC236}">
                  <a16:creationId xmlns:a16="http://schemas.microsoft.com/office/drawing/2014/main" id="{BBC30107-63F4-4156-BC91-49F65EFC0D2A}"/>
                </a:ext>
              </a:extLst>
            </p:cNvPr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801;p24">
              <a:extLst>
                <a:ext uri="{FF2B5EF4-FFF2-40B4-BE49-F238E27FC236}">
                  <a16:creationId xmlns:a16="http://schemas.microsoft.com/office/drawing/2014/main" id="{7DC6C311-36B0-4912-8B04-B90F5FF00ADC}"/>
                </a:ext>
              </a:extLst>
            </p:cNvPr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802;p24">
              <a:extLst>
                <a:ext uri="{FF2B5EF4-FFF2-40B4-BE49-F238E27FC236}">
                  <a16:creationId xmlns:a16="http://schemas.microsoft.com/office/drawing/2014/main" id="{AC57C95B-593E-499D-8B4B-4CD3A1FB770F}"/>
                </a:ext>
              </a:extLst>
            </p:cNvPr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803;p24">
              <a:extLst>
                <a:ext uri="{FF2B5EF4-FFF2-40B4-BE49-F238E27FC236}">
                  <a16:creationId xmlns:a16="http://schemas.microsoft.com/office/drawing/2014/main" id="{75296B0C-B202-433F-AD7E-920B58BD4457}"/>
                </a:ext>
              </a:extLst>
            </p:cNvPr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804;p24">
              <a:extLst>
                <a:ext uri="{FF2B5EF4-FFF2-40B4-BE49-F238E27FC236}">
                  <a16:creationId xmlns:a16="http://schemas.microsoft.com/office/drawing/2014/main" id="{3190D96D-8F02-4BEB-87A0-2A75FBF86020}"/>
                </a:ext>
              </a:extLst>
            </p:cNvPr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805;p24">
              <a:extLst>
                <a:ext uri="{FF2B5EF4-FFF2-40B4-BE49-F238E27FC236}">
                  <a16:creationId xmlns:a16="http://schemas.microsoft.com/office/drawing/2014/main" id="{4CB2674A-520E-4E5D-BAEF-0045BB27CD8C}"/>
                </a:ext>
              </a:extLst>
            </p:cNvPr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806;p24">
              <a:extLst>
                <a:ext uri="{FF2B5EF4-FFF2-40B4-BE49-F238E27FC236}">
                  <a16:creationId xmlns:a16="http://schemas.microsoft.com/office/drawing/2014/main" id="{56215E2E-3697-48C5-A99A-0555CDD1C165}"/>
                </a:ext>
              </a:extLst>
            </p:cNvPr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807;p24">
              <a:extLst>
                <a:ext uri="{FF2B5EF4-FFF2-40B4-BE49-F238E27FC236}">
                  <a16:creationId xmlns:a16="http://schemas.microsoft.com/office/drawing/2014/main" id="{E590418D-1299-46B3-BCFD-5370ADF4AD4F}"/>
                </a:ext>
              </a:extLst>
            </p:cNvPr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808;p24">
              <a:extLst>
                <a:ext uri="{FF2B5EF4-FFF2-40B4-BE49-F238E27FC236}">
                  <a16:creationId xmlns:a16="http://schemas.microsoft.com/office/drawing/2014/main" id="{B2FB91E6-4623-4594-833D-C08663D30143}"/>
                </a:ext>
              </a:extLst>
            </p:cNvPr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210C84E-9D7B-49E2-AEAF-8C6B848DC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811180"/>
              </p:ext>
            </p:extLst>
          </p:nvPr>
        </p:nvGraphicFramePr>
        <p:xfrm>
          <a:off x="3207403" y="3296253"/>
          <a:ext cx="2265135" cy="1372460"/>
        </p:xfrm>
        <a:graphic>
          <a:graphicData uri="http://schemas.openxmlformats.org/drawingml/2006/table">
            <a:tbl>
              <a:tblPr>
                <a:tableStyleId>{CDF53BC3-E7A8-463E-828E-C4872C67B5F9}</a:tableStyleId>
              </a:tblPr>
              <a:tblGrid>
                <a:gridCol w="1221801">
                  <a:extLst>
                    <a:ext uri="{9D8B030D-6E8A-4147-A177-3AD203B41FA5}">
                      <a16:colId xmlns:a16="http://schemas.microsoft.com/office/drawing/2014/main" val="3647100516"/>
                    </a:ext>
                  </a:extLst>
                </a:gridCol>
                <a:gridCol w="1043334">
                  <a:extLst>
                    <a:ext uri="{9D8B030D-6E8A-4147-A177-3AD203B41FA5}">
                      <a16:colId xmlns:a16="http://schemas.microsoft.com/office/drawing/2014/main" val="2485616567"/>
                    </a:ext>
                  </a:extLst>
                </a:gridCol>
              </a:tblGrid>
              <a:tr h="2744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CA" sz="1400" b="1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H1N1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46852"/>
                  </a:ext>
                </a:extLst>
              </a:tr>
              <a:tr h="27449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0413900"/>
                  </a:ext>
                </a:extLst>
              </a:tr>
              <a:tr h="27449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8500378"/>
                  </a:ext>
                </a:extLst>
              </a:tr>
              <a:tr h="27449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3091437"/>
                  </a:ext>
                </a:extLst>
              </a:tr>
              <a:tr h="27449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F1-Score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654336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2758C7D-8C52-4EB0-9F14-984B08DA4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39547"/>
              </p:ext>
            </p:extLst>
          </p:nvPr>
        </p:nvGraphicFramePr>
        <p:xfrm>
          <a:off x="6415967" y="3296253"/>
          <a:ext cx="2265134" cy="1372460"/>
        </p:xfrm>
        <a:graphic>
          <a:graphicData uri="http://schemas.openxmlformats.org/drawingml/2006/table">
            <a:tbl>
              <a:tblPr>
                <a:tableStyleId>{CDF53BC3-E7A8-463E-828E-C4872C67B5F9}</a:tableStyleId>
              </a:tblPr>
              <a:tblGrid>
                <a:gridCol w="1221800">
                  <a:extLst>
                    <a:ext uri="{9D8B030D-6E8A-4147-A177-3AD203B41FA5}">
                      <a16:colId xmlns:a16="http://schemas.microsoft.com/office/drawing/2014/main" val="826710350"/>
                    </a:ext>
                  </a:extLst>
                </a:gridCol>
                <a:gridCol w="1043334">
                  <a:extLst>
                    <a:ext uri="{9D8B030D-6E8A-4147-A177-3AD203B41FA5}">
                      <a16:colId xmlns:a16="http://schemas.microsoft.com/office/drawing/2014/main" val="1988898291"/>
                    </a:ext>
                  </a:extLst>
                </a:gridCol>
              </a:tblGrid>
              <a:tr h="2744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CA" sz="14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Seasonal Flu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729042"/>
                  </a:ext>
                </a:extLst>
              </a:tr>
              <a:tr h="27449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6875963"/>
                  </a:ext>
                </a:extLst>
              </a:tr>
              <a:tr h="27449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Precision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6858873"/>
                  </a:ext>
                </a:extLst>
              </a:tr>
              <a:tr h="27449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223653"/>
                  </a:ext>
                </a:extLst>
              </a:tr>
              <a:tr h="27449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F1-Score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4582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ACD95B6-2DE1-4851-96E6-EBD0D8D0C4A2}"/>
              </a:ext>
            </a:extLst>
          </p:cNvPr>
          <p:cNvSpPr txBox="1"/>
          <p:nvPr/>
        </p:nvSpPr>
        <p:spPr>
          <a:xfrm>
            <a:off x="3102249" y="2029253"/>
            <a:ext cx="380472" cy="2200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1-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EBA0B1B8-8A58-4A33-99C5-F5E6B49A9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285638"/>
              </p:ext>
            </p:extLst>
          </p:nvPr>
        </p:nvGraphicFramePr>
        <p:xfrm>
          <a:off x="3298902" y="450695"/>
          <a:ext cx="2165981" cy="2247678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1049911">
                  <a:extLst>
                    <a:ext uri="{9D8B030D-6E8A-4147-A177-3AD203B41FA5}">
                      <a16:colId xmlns:a16="http://schemas.microsoft.com/office/drawing/2014/main" val="4227934324"/>
                    </a:ext>
                  </a:extLst>
                </a:gridCol>
                <a:gridCol w="1116070">
                  <a:extLst>
                    <a:ext uri="{9D8B030D-6E8A-4147-A177-3AD203B41FA5}">
                      <a16:colId xmlns:a16="http://schemas.microsoft.com/office/drawing/2014/main" val="3438145667"/>
                    </a:ext>
                  </a:extLst>
                </a:gridCol>
              </a:tblGrid>
              <a:tr h="11384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4042</a:t>
                      </a:r>
                    </a:p>
                  </a:txBody>
                  <a:tcPr anchor="ctr">
                    <a:solidFill>
                      <a:srgbClr val="8227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/>
                        <a:t>165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398134"/>
                  </a:ext>
                </a:extLst>
              </a:tr>
              <a:tr h="110924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/>
                        <a:t>495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640</a:t>
                      </a:r>
                    </a:p>
                  </a:txBody>
                  <a:tcPr anchor="ctr">
                    <a:solidFill>
                      <a:srgbClr val="C942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153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67F510B-33DB-4046-9B1F-97B1FCECE15B}"/>
              </a:ext>
            </a:extLst>
          </p:cNvPr>
          <p:cNvSpPr txBox="1"/>
          <p:nvPr/>
        </p:nvSpPr>
        <p:spPr>
          <a:xfrm rot="16200000">
            <a:off x="2735687" y="1292793"/>
            <a:ext cx="68026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latin typeface="Calibri"/>
                <a:cs typeface="Calibri"/>
              </a:rPr>
              <a:t>Actuals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538FC-96AE-44EF-8812-9FB0BF065F58}"/>
              </a:ext>
            </a:extLst>
          </p:cNvPr>
          <p:cNvSpPr txBox="1"/>
          <p:nvPr/>
        </p:nvSpPr>
        <p:spPr>
          <a:xfrm>
            <a:off x="3740374" y="143150"/>
            <a:ext cx="140505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alibri"/>
                <a:cs typeface="Calibri"/>
              </a:rPr>
              <a:t>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B5171-BBA2-4814-8944-C78886D74899}"/>
              </a:ext>
            </a:extLst>
          </p:cNvPr>
          <p:cNvSpPr txBox="1"/>
          <p:nvPr/>
        </p:nvSpPr>
        <p:spPr>
          <a:xfrm>
            <a:off x="3100472" y="958134"/>
            <a:ext cx="380472" cy="2200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0-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E91C8-EF1C-4E71-A6C6-2FEE2E59F0CF}"/>
              </a:ext>
            </a:extLst>
          </p:cNvPr>
          <p:cNvSpPr txBox="1"/>
          <p:nvPr/>
        </p:nvSpPr>
        <p:spPr>
          <a:xfrm rot="16200000">
            <a:off x="3584649" y="2521492"/>
            <a:ext cx="4501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65EB9-3852-4319-BC6E-83D6C57FBF6D}"/>
              </a:ext>
            </a:extLst>
          </p:cNvPr>
          <p:cNvSpPr txBox="1"/>
          <p:nvPr/>
        </p:nvSpPr>
        <p:spPr>
          <a:xfrm rot="16200000">
            <a:off x="4663830" y="2548413"/>
            <a:ext cx="4501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737EA0-A307-4F7E-B475-3F4F17625C70}"/>
              </a:ext>
            </a:extLst>
          </p:cNvPr>
          <p:cNvSpPr txBox="1"/>
          <p:nvPr/>
        </p:nvSpPr>
        <p:spPr>
          <a:xfrm>
            <a:off x="3706987" y="2743827"/>
            <a:ext cx="188395" cy="2200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C0D6A-415D-4A2F-A351-50ED1D4EE5F1}"/>
              </a:ext>
            </a:extLst>
          </p:cNvPr>
          <p:cNvSpPr txBox="1"/>
          <p:nvPr/>
        </p:nvSpPr>
        <p:spPr>
          <a:xfrm>
            <a:off x="4758291" y="2758586"/>
            <a:ext cx="188395" cy="2200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F7FB7C6-CB71-49AB-B522-F7C4D55FF822}"/>
              </a:ext>
            </a:extLst>
          </p:cNvPr>
          <p:cNvSpPr txBox="1"/>
          <p:nvPr/>
        </p:nvSpPr>
        <p:spPr>
          <a:xfrm>
            <a:off x="3941697" y="2846253"/>
            <a:ext cx="122288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latin typeface="Calibri"/>
                <a:cs typeface="Calibri"/>
              </a:rPr>
              <a:t>Predictions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EAF5078-DA6E-492C-B391-A5325F183629}"/>
              </a:ext>
            </a:extLst>
          </p:cNvPr>
          <p:cNvSpPr txBox="1"/>
          <p:nvPr/>
        </p:nvSpPr>
        <p:spPr>
          <a:xfrm>
            <a:off x="6275699" y="2024606"/>
            <a:ext cx="380472" cy="2200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1-</a:t>
            </a:r>
          </a:p>
        </p:txBody>
      </p:sp>
      <p:graphicFrame>
        <p:nvGraphicFramePr>
          <p:cNvPr id="107" name="Table 12">
            <a:extLst>
              <a:ext uri="{FF2B5EF4-FFF2-40B4-BE49-F238E27FC236}">
                <a16:creationId xmlns:a16="http://schemas.microsoft.com/office/drawing/2014/main" id="{7457B905-67BF-4047-BEFF-A8014AA26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7647"/>
              </p:ext>
            </p:extLst>
          </p:nvPr>
        </p:nvGraphicFramePr>
        <p:xfrm>
          <a:off x="6472352" y="446048"/>
          <a:ext cx="2165981" cy="2247678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1049911">
                  <a:extLst>
                    <a:ext uri="{9D8B030D-6E8A-4147-A177-3AD203B41FA5}">
                      <a16:colId xmlns:a16="http://schemas.microsoft.com/office/drawing/2014/main" val="4227934324"/>
                    </a:ext>
                  </a:extLst>
                </a:gridCol>
                <a:gridCol w="1116070">
                  <a:extLst>
                    <a:ext uri="{9D8B030D-6E8A-4147-A177-3AD203B41FA5}">
                      <a16:colId xmlns:a16="http://schemas.microsoft.com/office/drawing/2014/main" val="3438145667"/>
                    </a:ext>
                  </a:extLst>
                </a:gridCol>
              </a:tblGrid>
              <a:tr h="11384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2551</a:t>
                      </a:r>
                    </a:p>
                  </a:txBody>
                  <a:tcPr anchor="ctr">
                    <a:solidFill>
                      <a:srgbClr val="8227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/>
                        <a:t>303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398134"/>
                  </a:ext>
                </a:extLst>
              </a:tr>
              <a:tr h="110924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/>
                        <a:t>375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2113</a:t>
                      </a:r>
                    </a:p>
                  </a:txBody>
                  <a:tcPr anchor="ctr">
                    <a:solidFill>
                      <a:srgbClr val="C942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15341"/>
                  </a:ext>
                </a:extLst>
              </a:tr>
            </a:tbl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91B4FC59-32D2-4FE6-B3DA-8F9A8B5D4243}"/>
              </a:ext>
            </a:extLst>
          </p:cNvPr>
          <p:cNvSpPr txBox="1"/>
          <p:nvPr/>
        </p:nvSpPr>
        <p:spPr>
          <a:xfrm rot="16200000">
            <a:off x="5909137" y="1288146"/>
            <a:ext cx="68026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latin typeface="Calibri"/>
                <a:cs typeface="Calibri"/>
              </a:rPr>
              <a:t>Actuals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9A0C012-0BF7-4D6B-A6AC-E4352218509E}"/>
              </a:ext>
            </a:extLst>
          </p:cNvPr>
          <p:cNvSpPr txBox="1"/>
          <p:nvPr/>
        </p:nvSpPr>
        <p:spPr>
          <a:xfrm>
            <a:off x="6913824" y="138503"/>
            <a:ext cx="140505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alibri"/>
                <a:cs typeface="Calibri"/>
              </a:rPr>
              <a:t>Confusion Matrix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25BF687-6E2B-4596-969A-6C50683F6EB0}"/>
              </a:ext>
            </a:extLst>
          </p:cNvPr>
          <p:cNvSpPr txBox="1"/>
          <p:nvPr/>
        </p:nvSpPr>
        <p:spPr>
          <a:xfrm>
            <a:off x="6273922" y="953487"/>
            <a:ext cx="380472" cy="2200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0-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BA1A267-92ED-42FE-BA17-4CC3F0677230}"/>
              </a:ext>
            </a:extLst>
          </p:cNvPr>
          <p:cNvSpPr txBox="1"/>
          <p:nvPr/>
        </p:nvSpPr>
        <p:spPr>
          <a:xfrm rot="16200000">
            <a:off x="6758099" y="2516845"/>
            <a:ext cx="4501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D91FB0B-2FF7-4435-9901-9C6A18C632F7}"/>
              </a:ext>
            </a:extLst>
          </p:cNvPr>
          <p:cNvSpPr txBox="1"/>
          <p:nvPr/>
        </p:nvSpPr>
        <p:spPr>
          <a:xfrm rot="16200000">
            <a:off x="7837280" y="2543766"/>
            <a:ext cx="4501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0A3A0C9-9D2D-48E7-AF1C-3DFEDFE81A36}"/>
              </a:ext>
            </a:extLst>
          </p:cNvPr>
          <p:cNvSpPr txBox="1"/>
          <p:nvPr/>
        </p:nvSpPr>
        <p:spPr>
          <a:xfrm>
            <a:off x="6880437" y="2739180"/>
            <a:ext cx="188395" cy="2200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06A954B-6F4B-4673-A80E-4C62C4A4CE36}"/>
              </a:ext>
            </a:extLst>
          </p:cNvPr>
          <p:cNvSpPr txBox="1"/>
          <p:nvPr/>
        </p:nvSpPr>
        <p:spPr>
          <a:xfrm>
            <a:off x="7931741" y="2753939"/>
            <a:ext cx="188395" cy="2200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E469765-3EEF-46FA-868E-D2423F1B3F53}"/>
              </a:ext>
            </a:extLst>
          </p:cNvPr>
          <p:cNvSpPr txBox="1"/>
          <p:nvPr/>
        </p:nvSpPr>
        <p:spPr>
          <a:xfrm>
            <a:off x="7115147" y="2841606"/>
            <a:ext cx="122288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latin typeface="Calibri"/>
                <a:cs typeface="Calibri"/>
              </a:rPr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1988913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D019-93A0-4485-BE69-BFEBE869B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861" y="1968114"/>
            <a:ext cx="2506139" cy="1207271"/>
          </a:xfrm>
        </p:spPr>
        <p:txBody>
          <a:bodyPr/>
          <a:lstStyle/>
          <a:p>
            <a:r>
              <a:rPr lang="en-US" altLang="zh-CN" sz="2800" b="1">
                <a:latin typeface="Calibri" panose="020F0502020204030204" pitchFamily="34" charset="0"/>
                <a:cs typeface="Calibri" panose="020F0502020204030204" pitchFamily="34" charset="0"/>
              </a:rPr>
              <a:t>Feature</a:t>
            </a:r>
            <a:br>
              <a:rPr lang="en-US" altLang="zh-CN" sz="2800" b="1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2800" b="1">
                <a:latin typeface="Calibri" panose="020F0502020204030204" pitchFamily="34" charset="0"/>
                <a:cs typeface="Calibri" panose="020F0502020204030204" pitchFamily="34" charset="0"/>
              </a:rPr>
              <a:t>Importance</a:t>
            </a:r>
            <a:endParaRPr lang="en-CA" sz="2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 descr="COVID-19 Response | Portland State University">
            <a:extLst>
              <a:ext uri="{FF2B5EF4-FFF2-40B4-BE49-F238E27FC236}">
                <a16:creationId xmlns:a16="http://schemas.microsoft.com/office/drawing/2014/main" id="{DB293CC4-F821-447D-B333-B55A943D1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154" y="1541064"/>
            <a:ext cx="1699846" cy="126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30B5F5A-DC46-4F55-9978-CD6800108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53" y="0"/>
            <a:ext cx="4472348" cy="24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0398121-8866-483C-BB54-1DFBBEF34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53" y="2629831"/>
            <a:ext cx="4481047" cy="24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15D7F1-E73A-40EE-811F-DB149006CE69}"/>
              </a:ext>
            </a:extLst>
          </p:cNvPr>
          <p:cNvSpPr txBox="1"/>
          <p:nvPr/>
        </p:nvSpPr>
        <p:spPr>
          <a:xfrm>
            <a:off x="5199" y="1070948"/>
            <a:ext cx="832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>
                <a:latin typeface="Calibri" panose="020F0502020204030204" pitchFamily="34" charset="0"/>
                <a:cs typeface="Calibri" panose="020F0502020204030204" pitchFamily="34" charset="0"/>
              </a:rPr>
              <a:t>H1N1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5D359C-ABDF-47F6-BEB5-2437B362F083}"/>
              </a:ext>
            </a:extLst>
          </p:cNvPr>
          <p:cNvSpPr txBox="1"/>
          <p:nvPr/>
        </p:nvSpPr>
        <p:spPr>
          <a:xfrm>
            <a:off x="-76391" y="3624383"/>
            <a:ext cx="1055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>
                <a:latin typeface="Rubik" panose="02010600030101010101" charset="-79"/>
                <a:cs typeface="Rubik" panose="02010600030101010101" charset="-79"/>
              </a:defRPr>
            </a:lvl1pPr>
          </a:lstStyle>
          <a:p>
            <a:r>
              <a:rPr lang="en-CA">
                <a:latin typeface="Calibri" panose="020F0502020204030204" pitchFamily="34" charset="0"/>
                <a:cs typeface="Calibri" panose="020F0502020204030204" pitchFamily="34" charset="0"/>
              </a:rPr>
              <a:t>Seasonal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Flu</a:t>
            </a:r>
            <a:endParaRPr lang="en-CA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864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35"/>
          <p:cNvSpPr txBox="1">
            <a:spLocks noGrp="1"/>
          </p:cNvSpPr>
          <p:nvPr>
            <p:ph type="title"/>
          </p:nvPr>
        </p:nvSpPr>
        <p:spPr>
          <a:xfrm>
            <a:off x="4184700" y="2153438"/>
            <a:ext cx="4239300" cy="113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INTRODUCTION</a:t>
            </a:r>
            <a:endParaRPr b="1">
              <a:latin typeface="Calibri" panose="020F0502020204030204" pitchFamily="34" charset="0"/>
              <a:ea typeface="Tahoma"/>
              <a:cs typeface="Calibri" panose="020F0502020204030204" pitchFamily="34" charset="0"/>
            </a:endParaRPr>
          </a:p>
        </p:txBody>
      </p:sp>
      <p:sp>
        <p:nvSpPr>
          <p:cNvPr id="3184" name="Google Shape;3184;p35"/>
          <p:cNvSpPr txBox="1">
            <a:spLocks noGrp="1"/>
          </p:cNvSpPr>
          <p:nvPr>
            <p:ph type="title" idx="2"/>
          </p:nvPr>
        </p:nvSpPr>
        <p:spPr>
          <a:xfrm>
            <a:off x="4184700" y="1327763"/>
            <a:ext cx="4239300" cy="8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01.</a:t>
            </a:r>
            <a:endParaRPr b="1">
              <a:latin typeface="Calibri" panose="020F0502020204030204" pitchFamily="34" charset="0"/>
              <a:ea typeface="Tahom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7" descr="图表&#10;&#10;已自动生成说明">
            <a:extLst>
              <a:ext uri="{FF2B5EF4-FFF2-40B4-BE49-F238E27FC236}">
                <a16:creationId xmlns:a16="http://schemas.microsoft.com/office/drawing/2014/main" id="{C943F149-030C-4A61-B4B9-6AD7DAEEA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432" y="1222375"/>
            <a:ext cx="4512417" cy="3744473"/>
          </a:xfrm>
          <a:prstGeom prst="rect">
            <a:avLst/>
          </a:prstGeom>
        </p:spPr>
      </p:pic>
      <p:pic>
        <p:nvPicPr>
          <p:cNvPr id="8" name="图片 8" descr="图表&#10;&#10;已自动生成说明">
            <a:extLst>
              <a:ext uri="{FF2B5EF4-FFF2-40B4-BE49-F238E27FC236}">
                <a16:creationId xmlns:a16="http://schemas.microsoft.com/office/drawing/2014/main" id="{12190E13-B0E4-481C-B47F-B759D6C00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" y="1222375"/>
            <a:ext cx="4506338" cy="3744473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DC583D04-8E4F-4098-81E7-E6B9281FB313}"/>
              </a:ext>
            </a:extLst>
          </p:cNvPr>
          <p:cNvSpPr/>
          <p:nvPr/>
        </p:nvSpPr>
        <p:spPr>
          <a:xfrm>
            <a:off x="62622" y="1284659"/>
            <a:ext cx="4450403" cy="857250"/>
          </a:xfrm>
          <a:prstGeom prst="roundRect">
            <a:avLst/>
          </a:prstGeom>
          <a:noFill/>
          <a:ln>
            <a:solidFill>
              <a:srgbClr val="BD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9DE1711-42E0-4BF6-ABF2-52C2344AB79B}"/>
              </a:ext>
            </a:extLst>
          </p:cNvPr>
          <p:cNvSpPr/>
          <p:nvPr/>
        </p:nvSpPr>
        <p:spPr>
          <a:xfrm>
            <a:off x="4573823" y="1284658"/>
            <a:ext cx="4450403" cy="857250"/>
          </a:xfrm>
          <a:prstGeom prst="roundRect">
            <a:avLst/>
          </a:prstGeom>
          <a:noFill/>
          <a:ln>
            <a:solidFill>
              <a:srgbClr val="F491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927AFA4-632D-47FB-BC33-7A75CF0B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33" y="140534"/>
            <a:ext cx="7704000" cy="572700"/>
          </a:xfrm>
        </p:spPr>
        <p:txBody>
          <a:bodyPr/>
          <a:lstStyle/>
          <a:p>
            <a:pPr algn="ctr"/>
            <a:r>
              <a:rPr lang="en-CA" sz="2800" b="1">
                <a:latin typeface="Calibri" panose="020F0502020204030204" pitchFamily="34" charset="0"/>
                <a:cs typeface="Calibri" panose="020F0502020204030204" pitchFamily="34" charset="0"/>
              </a:rPr>
              <a:t>SHAP Value 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6630472E-FF6B-485F-B770-82AB3DDA49E4}"/>
              </a:ext>
            </a:extLst>
          </p:cNvPr>
          <p:cNvSpPr txBox="1"/>
          <p:nvPr/>
        </p:nvSpPr>
        <p:spPr>
          <a:xfrm>
            <a:off x="2473593" y="943272"/>
            <a:ext cx="832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>
                <a:latin typeface="Calibri" panose="020F0502020204030204" pitchFamily="34" charset="0"/>
                <a:cs typeface="Calibri" panose="020F0502020204030204" pitchFamily="34" charset="0"/>
              </a:rPr>
              <a:t>H1N1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A32AA9B4-D4B7-4179-8652-1BB7A280F81D}"/>
              </a:ext>
            </a:extLst>
          </p:cNvPr>
          <p:cNvSpPr txBox="1"/>
          <p:nvPr/>
        </p:nvSpPr>
        <p:spPr>
          <a:xfrm>
            <a:off x="6678252" y="943196"/>
            <a:ext cx="1560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>
                <a:latin typeface="Rubik" panose="02010600030101010101" charset="-79"/>
                <a:cs typeface="Rubik" panose="02010600030101010101" charset="-79"/>
              </a:defRPr>
            </a:lvl1pPr>
          </a:lstStyle>
          <a:p>
            <a:r>
              <a:rPr lang="en-CA">
                <a:latin typeface="Calibri" panose="020F0502020204030204" pitchFamily="34" charset="0"/>
                <a:cs typeface="Calibri" panose="020F0502020204030204" pitchFamily="34" charset="0"/>
              </a:rPr>
              <a:t>Seasonal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Flu</a:t>
            </a:r>
            <a:endParaRPr lang="en-CA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868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41"/>
          <p:cNvSpPr txBox="1">
            <a:spLocks noGrp="1"/>
          </p:cNvSpPr>
          <p:nvPr>
            <p:ph type="title"/>
          </p:nvPr>
        </p:nvSpPr>
        <p:spPr>
          <a:xfrm>
            <a:off x="1716507" y="1740563"/>
            <a:ext cx="5704931" cy="290691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CA" altLang="zh-CN" b="1">
                <a:latin typeface="Calibri" panose="020F0502020204030204" pitchFamily="34" charset="0"/>
                <a:cs typeface="Calibri" panose="020F0502020204030204" pitchFamily="34" charset="0"/>
              </a:rPr>
              <a:t>HE</a:t>
            </a:r>
            <a:r>
              <a:rPr lang="zh-CN" altLang="en-US" b="1">
                <a:latin typeface="Calibri" panose="020F0502020204030204" pitchFamily="34" charset="0"/>
                <a:cs typeface="Calibri" panose="020F0502020204030204" pitchFamily="34" charset="0"/>
              </a:rPr>
              <a:t> M</a:t>
            </a:r>
            <a:r>
              <a:rPr lang="en-CA" altLang="zh-CN" b="1">
                <a:latin typeface="Calibri" panose="020F0502020204030204" pitchFamily="34" charset="0"/>
                <a:cs typeface="Calibri" panose="020F0502020204030204" pitchFamily="34" charset="0"/>
              </a:rPr>
              <a:t>ODEL</a:t>
            </a:r>
            <a:r>
              <a:rPr lang="zh-CN" altLang="en-US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CA" altLang="zh-CN" b="1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b="1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CA" altLang="zh-CN" b="1">
                <a:latin typeface="Calibri" panose="020F0502020204030204" pitchFamily="34" charset="0"/>
                <a:cs typeface="Calibri" panose="020F0502020204030204" pitchFamily="34" charset="0"/>
              </a:rPr>
              <a:t>TILITY</a:t>
            </a:r>
            <a:r>
              <a:rPr lang="zh-CN" altLang="en-US" b="1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CA" altLang="zh-CN" b="1">
                <a:latin typeface="Calibri" panose="020F0502020204030204" pitchFamily="34" charset="0"/>
                <a:cs typeface="Calibri" panose="020F0502020204030204" pitchFamily="34" charset="0"/>
              </a:rPr>
              <a:t>FINDINGS</a:t>
            </a:r>
            <a:endParaRPr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14" name="Google Shape;3514;p41"/>
          <p:cNvSpPr txBox="1">
            <a:spLocks noGrp="1"/>
          </p:cNvSpPr>
          <p:nvPr>
            <p:ph type="title" idx="2"/>
          </p:nvPr>
        </p:nvSpPr>
        <p:spPr>
          <a:xfrm>
            <a:off x="2452300" y="1327763"/>
            <a:ext cx="4239300" cy="8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 panose="020F0502020204030204" pitchFamily="34" charset="0"/>
                <a:cs typeface="Calibri" panose="020F0502020204030204" pitchFamily="34" charset="0"/>
              </a:rPr>
              <a:t>03.</a:t>
            </a:r>
            <a:endParaRPr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3202E-4CDE-4B31-B2EB-8B6103D2F6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9264" y="148651"/>
            <a:ext cx="7704000" cy="572700"/>
          </a:xfrm>
        </p:spPr>
        <p:txBody>
          <a:bodyPr/>
          <a:lstStyle/>
          <a:p>
            <a:r>
              <a:rPr lang="zh-CN" altLang="en-US" sz="2800" b="1">
                <a:latin typeface="Calibri" panose="020F0502020204030204" pitchFamily="34" charset="0"/>
                <a:cs typeface="Calibri" panose="020F0502020204030204" pitchFamily="34" charset="0"/>
              </a:rPr>
              <a:t>Cost Comparison - H1N1</a:t>
            </a:r>
            <a:endParaRPr lang="en-US" altLang="zh-CN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4B73FDA-8654-42DF-A1A9-24E6391E0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898114"/>
              </p:ext>
            </p:extLst>
          </p:nvPr>
        </p:nvGraphicFramePr>
        <p:xfrm>
          <a:off x="2013697" y="1404844"/>
          <a:ext cx="653214" cy="1134848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653214">
                  <a:extLst>
                    <a:ext uri="{9D8B030D-6E8A-4147-A177-3AD203B41FA5}">
                      <a16:colId xmlns:a16="http://schemas.microsoft.com/office/drawing/2014/main" val="780500335"/>
                    </a:ext>
                  </a:extLst>
                </a:gridCol>
              </a:tblGrid>
              <a:tr h="5674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$3,000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898729"/>
                  </a:ext>
                </a:extLst>
              </a:tr>
              <a:tr h="5674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$0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64609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D635C3-2472-434D-BAA1-CF6B594E6D7B}"/>
              </a:ext>
            </a:extLst>
          </p:cNvPr>
          <p:cNvSpPr txBox="1"/>
          <p:nvPr/>
        </p:nvSpPr>
        <p:spPr>
          <a:xfrm>
            <a:off x="478464" y="872720"/>
            <a:ext cx="47935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u="sng">
                <a:latin typeface="Calibri" panose="020F0502020204030204" pitchFamily="34" charset="0"/>
                <a:cs typeface="Calibri" panose="020F0502020204030204" pitchFamily="34" charset="0"/>
              </a:rPr>
              <a:t>Without predictive model (every 1M population):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4D7CB-9CA2-4657-A462-7C6C35D1ED58}"/>
              </a:ext>
            </a:extLst>
          </p:cNvPr>
          <p:cNvSpPr txBox="1"/>
          <p:nvPr/>
        </p:nvSpPr>
        <p:spPr>
          <a:xfrm>
            <a:off x="476483" y="2895585"/>
            <a:ext cx="42398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latin typeface="Calibri" panose="020F0502020204030204" pitchFamily="34" charset="0"/>
                <a:cs typeface="Calibri" panose="020F0502020204030204" pitchFamily="34" charset="0"/>
              </a:rPr>
              <a:t>With predictive model (every 1M population):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C6644DB-D404-40F9-928B-06B6A1471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24885"/>
              </p:ext>
            </p:extLst>
          </p:nvPr>
        </p:nvGraphicFramePr>
        <p:xfrm>
          <a:off x="2004513" y="3389715"/>
          <a:ext cx="1109868" cy="1144262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554934">
                  <a:extLst>
                    <a:ext uri="{9D8B030D-6E8A-4147-A177-3AD203B41FA5}">
                      <a16:colId xmlns:a16="http://schemas.microsoft.com/office/drawing/2014/main" val="4227934324"/>
                    </a:ext>
                  </a:extLst>
                </a:gridCol>
                <a:gridCol w="554934">
                  <a:extLst>
                    <a:ext uri="{9D8B030D-6E8A-4147-A177-3AD203B41FA5}">
                      <a16:colId xmlns:a16="http://schemas.microsoft.com/office/drawing/2014/main" val="3438145667"/>
                    </a:ext>
                  </a:extLst>
                </a:gridCol>
              </a:tblGrid>
              <a:tr h="572131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900"/>
                        <a:t>$25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FP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900" dirty="0"/>
                        <a:t>$3,000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398134"/>
                  </a:ext>
                </a:extLst>
              </a:tr>
              <a:tr h="572131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FN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900"/>
                        <a:t>$5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TP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900" dirty="0"/>
                        <a:t>$0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4153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D657A1D-228A-4807-B6E2-99ABC81F6EBB}"/>
              </a:ext>
            </a:extLst>
          </p:cNvPr>
          <p:cNvSpPr txBox="1"/>
          <p:nvPr/>
        </p:nvSpPr>
        <p:spPr>
          <a:xfrm>
            <a:off x="4462947" y="3823009"/>
            <a:ext cx="2713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9518214D-54A5-46B6-A827-E5110E21E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087056"/>
              </p:ext>
            </p:extLst>
          </p:nvPr>
        </p:nvGraphicFramePr>
        <p:xfrm>
          <a:off x="3343639" y="3401516"/>
          <a:ext cx="1096350" cy="1127124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548175">
                  <a:extLst>
                    <a:ext uri="{9D8B030D-6E8A-4147-A177-3AD203B41FA5}">
                      <a16:colId xmlns:a16="http://schemas.microsoft.com/office/drawing/2014/main" val="794354773"/>
                    </a:ext>
                  </a:extLst>
                </a:gridCol>
                <a:gridCol w="548175">
                  <a:extLst>
                    <a:ext uri="{9D8B030D-6E8A-4147-A177-3AD203B41FA5}">
                      <a16:colId xmlns:a16="http://schemas.microsoft.com/office/drawing/2014/main" val="506119297"/>
                    </a:ext>
                  </a:extLst>
                </a:gridCol>
              </a:tblGrid>
              <a:tr h="563562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086939"/>
                  </a:ext>
                </a:extLst>
              </a:tr>
              <a:tr h="563562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785636"/>
                  </a:ext>
                </a:extLst>
              </a:tr>
            </a:tbl>
          </a:graphicData>
        </a:graphic>
      </p:graphicFrame>
      <p:graphicFrame>
        <p:nvGraphicFramePr>
          <p:cNvPr id="19" name="Table 12">
            <a:extLst>
              <a:ext uri="{FF2B5EF4-FFF2-40B4-BE49-F238E27FC236}">
                <a16:creationId xmlns:a16="http://schemas.microsoft.com/office/drawing/2014/main" id="{6E85CE72-CDB9-402F-B829-2531EA039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16862"/>
              </p:ext>
            </p:extLst>
          </p:nvPr>
        </p:nvGraphicFramePr>
        <p:xfrm>
          <a:off x="4744250" y="3372490"/>
          <a:ext cx="1695838" cy="1135127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847919">
                  <a:extLst>
                    <a:ext uri="{9D8B030D-6E8A-4147-A177-3AD203B41FA5}">
                      <a16:colId xmlns:a16="http://schemas.microsoft.com/office/drawing/2014/main" val="4227934324"/>
                    </a:ext>
                  </a:extLst>
                </a:gridCol>
                <a:gridCol w="847919">
                  <a:extLst>
                    <a:ext uri="{9D8B030D-6E8A-4147-A177-3AD203B41FA5}">
                      <a16:colId xmlns:a16="http://schemas.microsoft.com/office/drawing/2014/main" val="3438145667"/>
                    </a:ext>
                  </a:extLst>
                </a:gridCol>
              </a:tblGrid>
              <a:tr h="57533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TN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$18,915,000</a:t>
                      </a:r>
                    </a:p>
                  </a:txBody>
                  <a:tcPr anchor="ctr">
                    <a:solidFill>
                      <a:srgbClr val="8227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FP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900"/>
                        <a:t>$927,000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398134"/>
                  </a:ext>
                </a:extLst>
              </a:tr>
              <a:tr h="559789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FN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900"/>
                        <a:t>$463,500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TP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$0</a:t>
                      </a:r>
                    </a:p>
                  </a:txBody>
                  <a:tcPr anchor="ctr">
                    <a:solidFill>
                      <a:srgbClr val="C942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1534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D6E6A75-96A7-41C3-A880-784F0A171F47}"/>
              </a:ext>
            </a:extLst>
          </p:cNvPr>
          <p:cNvSpPr txBox="1"/>
          <p:nvPr/>
        </p:nvSpPr>
        <p:spPr>
          <a:xfrm>
            <a:off x="3287295" y="3183375"/>
            <a:ext cx="142875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Assumed infect probability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5EC169-A5CF-445F-92AC-428E13DCD6FA}"/>
              </a:ext>
            </a:extLst>
          </p:cNvPr>
          <p:cNvSpPr txBox="1"/>
          <p:nvPr/>
        </p:nvSpPr>
        <p:spPr>
          <a:xfrm>
            <a:off x="2218578" y="3181537"/>
            <a:ext cx="80645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Cost matrix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968CAA-921C-43A3-A468-AB327FBF35AE}"/>
              </a:ext>
            </a:extLst>
          </p:cNvPr>
          <p:cNvSpPr txBox="1"/>
          <p:nvPr/>
        </p:nvSpPr>
        <p:spPr>
          <a:xfrm>
            <a:off x="1743636" y="3788709"/>
            <a:ext cx="188258" cy="3133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FD5D6D-583C-4DA3-8B6C-47F26EF8DA9F}"/>
              </a:ext>
            </a:extLst>
          </p:cNvPr>
          <p:cNvSpPr txBox="1"/>
          <p:nvPr/>
        </p:nvSpPr>
        <p:spPr>
          <a:xfrm>
            <a:off x="1743635" y="1816472"/>
            <a:ext cx="188258" cy="3133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36993F-D84C-4719-8151-6E371C5E511D}"/>
              </a:ext>
            </a:extLst>
          </p:cNvPr>
          <p:cNvSpPr txBox="1"/>
          <p:nvPr/>
        </p:nvSpPr>
        <p:spPr>
          <a:xfrm>
            <a:off x="3728961" y="1861979"/>
            <a:ext cx="2713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8DB693-94A1-448C-B911-4F20F2AE6F03}"/>
              </a:ext>
            </a:extLst>
          </p:cNvPr>
          <p:cNvSpPr txBox="1"/>
          <p:nvPr/>
        </p:nvSpPr>
        <p:spPr>
          <a:xfrm>
            <a:off x="2764451" y="1183125"/>
            <a:ext cx="180296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Assumed infect probability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395B6B-F7EB-4F67-9C4A-EC285FAE10D8}"/>
              </a:ext>
            </a:extLst>
          </p:cNvPr>
          <p:cNvSpPr txBox="1"/>
          <p:nvPr/>
        </p:nvSpPr>
        <p:spPr>
          <a:xfrm>
            <a:off x="1955239" y="1181286"/>
            <a:ext cx="80645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Cost matrix</a:t>
            </a:r>
          </a:p>
        </p:txBody>
      </p:sp>
      <p:graphicFrame>
        <p:nvGraphicFramePr>
          <p:cNvPr id="30" name="Table 6">
            <a:extLst>
              <a:ext uri="{FF2B5EF4-FFF2-40B4-BE49-F238E27FC236}">
                <a16:creationId xmlns:a16="http://schemas.microsoft.com/office/drawing/2014/main" id="{D7BF387A-3F33-4AE0-88BB-6BE042FCD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582962"/>
              </p:ext>
            </p:extLst>
          </p:nvPr>
        </p:nvGraphicFramePr>
        <p:xfrm>
          <a:off x="2955581" y="1416050"/>
          <a:ext cx="653214" cy="1134848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653214">
                  <a:extLst>
                    <a:ext uri="{9D8B030D-6E8A-4147-A177-3AD203B41FA5}">
                      <a16:colId xmlns:a16="http://schemas.microsoft.com/office/drawing/2014/main" val="780500335"/>
                    </a:ext>
                  </a:extLst>
                </a:gridCol>
              </a:tblGrid>
              <a:tr h="5674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898729"/>
                  </a:ext>
                </a:extLst>
              </a:tr>
              <a:tr h="5674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646096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4CBAFEA4-821D-4D9E-9D1C-67A07DB0401C}"/>
              </a:ext>
            </a:extLst>
          </p:cNvPr>
          <p:cNvSpPr txBox="1"/>
          <p:nvPr/>
        </p:nvSpPr>
        <p:spPr>
          <a:xfrm>
            <a:off x="2688173" y="1816471"/>
            <a:ext cx="188258" cy="3133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</p:txBody>
      </p:sp>
      <p:graphicFrame>
        <p:nvGraphicFramePr>
          <p:cNvPr id="33" name="Table 6">
            <a:extLst>
              <a:ext uri="{FF2B5EF4-FFF2-40B4-BE49-F238E27FC236}">
                <a16:creationId xmlns:a16="http://schemas.microsoft.com/office/drawing/2014/main" id="{A2E9B188-E0A3-4ED2-BE64-CF551A849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606604"/>
              </p:ext>
            </p:extLst>
          </p:nvPr>
        </p:nvGraphicFramePr>
        <p:xfrm>
          <a:off x="4041960" y="1421653"/>
          <a:ext cx="1004126" cy="1134848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1004126">
                  <a:extLst>
                    <a:ext uri="{9D8B030D-6E8A-4147-A177-3AD203B41FA5}">
                      <a16:colId xmlns:a16="http://schemas.microsoft.com/office/drawing/2014/main" val="780500335"/>
                    </a:ext>
                  </a:extLst>
                </a:gridCol>
              </a:tblGrid>
              <a:tr h="56742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$2,362,500,000</a:t>
                      </a:r>
                    </a:p>
                  </a:txBody>
                  <a:tcPr anchor="ctr">
                    <a:solidFill>
                      <a:srgbClr val="8227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898729"/>
                  </a:ext>
                </a:extLst>
              </a:tr>
              <a:tr h="56742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$0</a:t>
                      </a:r>
                    </a:p>
                  </a:txBody>
                  <a:tcPr anchor="ctr">
                    <a:solidFill>
                      <a:srgbClr val="C942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46096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77102422-B9EF-475B-9586-A108D6677E2B}"/>
              </a:ext>
            </a:extLst>
          </p:cNvPr>
          <p:cNvSpPr txBox="1"/>
          <p:nvPr/>
        </p:nvSpPr>
        <p:spPr>
          <a:xfrm>
            <a:off x="6381506" y="1763721"/>
            <a:ext cx="11799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$2,362,500,000</a:t>
            </a:r>
          </a:p>
          <a:p>
            <a:pPr algn="l"/>
            <a:endParaRPr 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0A495C-6329-46A0-9B4B-A6CC5B44BDBB}"/>
              </a:ext>
            </a:extLst>
          </p:cNvPr>
          <p:cNvSpPr txBox="1"/>
          <p:nvPr/>
        </p:nvSpPr>
        <p:spPr>
          <a:xfrm>
            <a:off x="6543992" y="3862807"/>
            <a:ext cx="1017493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>
                <a:latin typeface="Calibri" panose="020F0502020204030204" pitchFamily="34" charset="0"/>
                <a:cs typeface="Calibri" panose="020F0502020204030204" pitchFamily="34" charset="0"/>
              </a:rPr>
              <a:t>$20,305,500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31578329-59F7-4A9D-94C7-DF299087BF6E}"/>
              </a:ext>
            </a:extLst>
          </p:cNvPr>
          <p:cNvSpPr/>
          <p:nvPr/>
        </p:nvSpPr>
        <p:spPr>
          <a:xfrm>
            <a:off x="7264400" y="1861979"/>
            <a:ext cx="158520" cy="2124776"/>
          </a:xfrm>
          <a:prstGeom prst="rightBrace">
            <a:avLst>
              <a:gd name="adj1" fmla="val 148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" name="Graphic 38" descr="Piggy Bank outline">
            <a:extLst>
              <a:ext uri="{FF2B5EF4-FFF2-40B4-BE49-F238E27FC236}">
                <a16:creationId xmlns:a16="http://schemas.microsoft.com/office/drawing/2014/main" id="{822AEE20-36F4-46E8-A85E-0516D02BE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4308" y="2382296"/>
            <a:ext cx="779929" cy="66226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180E708-CCFA-49FF-9E9B-7413CC63A676}"/>
              </a:ext>
            </a:extLst>
          </p:cNvPr>
          <p:cNvSpPr txBox="1"/>
          <p:nvPr/>
        </p:nvSpPr>
        <p:spPr>
          <a:xfrm>
            <a:off x="7466394" y="3020649"/>
            <a:ext cx="11127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>
                <a:latin typeface="Calibri" panose="020F0502020204030204" pitchFamily="34" charset="0"/>
                <a:cs typeface="Calibri" panose="020F0502020204030204" pitchFamily="34" charset="0"/>
              </a:rPr>
              <a:t>$2,342,194,500</a:t>
            </a:r>
          </a:p>
          <a:p>
            <a:endParaRPr lang="en-US" sz="9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>
                <a:latin typeface="Calibri" panose="020F0502020204030204" pitchFamily="34" charset="0"/>
                <a:cs typeface="Calibri" panose="020F0502020204030204" pitchFamily="34" charset="0"/>
              </a:rPr>
              <a:t>Every 1M population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A7468A-29E0-48DF-84F3-9E98192D67E4}"/>
              </a:ext>
            </a:extLst>
          </p:cNvPr>
          <p:cNvSpPr txBox="1"/>
          <p:nvPr/>
        </p:nvSpPr>
        <p:spPr>
          <a:xfrm>
            <a:off x="333030" y="2131472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1-</a:t>
            </a:r>
          </a:p>
        </p:txBody>
      </p:sp>
      <p:graphicFrame>
        <p:nvGraphicFramePr>
          <p:cNvPr id="50" name="Table 12">
            <a:extLst>
              <a:ext uri="{FF2B5EF4-FFF2-40B4-BE49-F238E27FC236}">
                <a16:creationId xmlns:a16="http://schemas.microsoft.com/office/drawing/2014/main" id="{6DFD878B-81F2-4045-8419-4DEE4992F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376328"/>
              </p:ext>
            </p:extLst>
          </p:nvPr>
        </p:nvGraphicFramePr>
        <p:xfrm>
          <a:off x="549088" y="1367117"/>
          <a:ext cx="1233293" cy="1162540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597811">
                  <a:extLst>
                    <a:ext uri="{9D8B030D-6E8A-4147-A177-3AD203B41FA5}">
                      <a16:colId xmlns:a16="http://schemas.microsoft.com/office/drawing/2014/main" val="4227934324"/>
                    </a:ext>
                  </a:extLst>
                </a:gridCol>
                <a:gridCol w="635482">
                  <a:extLst>
                    <a:ext uri="{9D8B030D-6E8A-4147-A177-3AD203B41FA5}">
                      <a16:colId xmlns:a16="http://schemas.microsoft.com/office/drawing/2014/main" val="3438145667"/>
                    </a:ext>
                  </a:extLst>
                </a:gridCol>
              </a:tblGrid>
              <a:tr h="58844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75.66%</a:t>
                      </a:r>
                    </a:p>
                  </a:txBody>
                  <a:tcPr anchor="ctr">
                    <a:solidFill>
                      <a:srgbClr val="8227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/>
                        <a:t>3.09%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398134"/>
                  </a:ext>
                </a:extLst>
              </a:tr>
              <a:tr h="5740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/>
                        <a:t>9.27%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11.98%</a:t>
                      </a:r>
                    </a:p>
                  </a:txBody>
                  <a:tcPr anchor="ctr">
                    <a:solidFill>
                      <a:srgbClr val="C942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153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8882DEE1-C291-47E8-915F-FD7CFBDDBE71}"/>
              </a:ext>
            </a:extLst>
          </p:cNvPr>
          <p:cNvSpPr txBox="1"/>
          <p:nvPr/>
        </p:nvSpPr>
        <p:spPr>
          <a:xfrm rot="16200000">
            <a:off x="3639" y="1813035"/>
            <a:ext cx="66168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Actuals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6657B8-9D91-4069-901A-8340441BAF99}"/>
              </a:ext>
            </a:extLst>
          </p:cNvPr>
          <p:cNvSpPr txBox="1"/>
          <p:nvPr/>
        </p:nvSpPr>
        <p:spPr>
          <a:xfrm>
            <a:off x="701667" y="1160698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Confusion Matrix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6C8A35-D05A-44C9-BD2D-B731DFE34210}"/>
              </a:ext>
            </a:extLst>
          </p:cNvPr>
          <p:cNvSpPr txBox="1"/>
          <p:nvPr/>
        </p:nvSpPr>
        <p:spPr>
          <a:xfrm>
            <a:off x="349839" y="1627207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0-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1342D0-8356-4DC5-BA21-AA38D181CB24}"/>
              </a:ext>
            </a:extLst>
          </p:cNvPr>
          <p:cNvSpPr txBox="1"/>
          <p:nvPr/>
        </p:nvSpPr>
        <p:spPr>
          <a:xfrm rot="-5400000">
            <a:off x="641192" y="2361193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B4051E-0213-4679-829F-A22B4201E7B4}"/>
              </a:ext>
            </a:extLst>
          </p:cNvPr>
          <p:cNvSpPr txBox="1"/>
          <p:nvPr/>
        </p:nvSpPr>
        <p:spPr>
          <a:xfrm rot="-5400000">
            <a:off x="1274324" y="2355589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CE67A52-BBBB-44E3-A278-3F1A0A6CAC9F}"/>
              </a:ext>
            </a:extLst>
          </p:cNvPr>
          <p:cNvSpPr txBox="1"/>
          <p:nvPr/>
        </p:nvSpPr>
        <p:spPr>
          <a:xfrm>
            <a:off x="751915" y="2567266"/>
            <a:ext cx="21627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F995FE-06C4-4477-8C35-5FDA0A06E903}"/>
              </a:ext>
            </a:extLst>
          </p:cNvPr>
          <p:cNvSpPr txBox="1"/>
          <p:nvPr/>
        </p:nvSpPr>
        <p:spPr>
          <a:xfrm>
            <a:off x="1385047" y="2544854"/>
            <a:ext cx="21627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A2ECC4-5599-44FE-9C91-B9E30B79F4C0}"/>
              </a:ext>
            </a:extLst>
          </p:cNvPr>
          <p:cNvSpPr txBox="1"/>
          <p:nvPr/>
        </p:nvSpPr>
        <p:spPr>
          <a:xfrm>
            <a:off x="861173" y="2609289"/>
            <a:ext cx="140409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Predictions</a:t>
            </a:r>
          </a:p>
        </p:txBody>
      </p:sp>
      <p:graphicFrame>
        <p:nvGraphicFramePr>
          <p:cNvPr id="70" name="Table 12">
            <a:extLst>
              <a:ext uri="{FF2B5EF4-FFF2-40B4-BE49-F238E27FC236}">
                <a16:creationId xmlns:a16="http://schemas.microsoft.com/office/drawing/2014/main" id="{B374A6BF-883E-4F5E-899B-5F5E586EA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481124"/>
              </p:ext>
            </p:extLst>
          </p:nvPr>
        </p:nvGraphicFramePr>
        <p:xfrm>
          <a:off x="537881" y="3361763"/>
          <a:ext cx="1226154" cy="1162540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613077">
                  <a:extLst>
                    <a:ext uri="{9D8B030D-6E8A-4147-A177-3AD203B41FA5}">
                      <a16:colId xmlns:a16="http://schemas.microsoft.com/office/drawing/2014/main" val="4227934324"/>
                    </a:ext>
                  </a:extLst>
                </a:gridCol>
                <a:gridCol w="613077">
                  <a:extLst>
                    <a:ext uri="{9D8B030D-6E8A-4147-A177-3AD203B41FA5}">
                      <a16:colId xmlns:a16="http://schemas.microsoft.com/office/drawing/2014/main" val="3438145667"/>
                    </a:ext>
                  </a:extLst>
                </a:gridCol>
              </a:tblGrid>
              <a:tr h="58844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75.66%</a:t>
                      </a:r>
                    </a:p>
                  </a:txBody>
                  <a:tcPr anchor="ctr">
                    <a:solidFill>
                      <a:srgbClr val="8227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/>
                        <a:t>3.09%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398134"/>
                  </a:ext>
                </a:extLst>
              </a:tr>
              <a:tr h="5740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/>
                        <a:t>9.27%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11.98%</a:t>
                      </a:r>
                    </a:p>
                  </a:txBody>
                  <a:tcPr anchor="ctr">
                    <a:solidFill>
                      <a:srgbClr val="C942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15341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C02E2263-864B-493F-B2E6-F4FAEAD4DC2C}"/>
              </a:ext>
            </a:extLst>
          </p:cNvPr>
          <p:cNvSpPr txBox="1"/>
          <p:nvPr/>
        </p:nvSpPr>
        <p:spPr>
          <a:xfrm rot="16200000">
            <a:off x="-7568" y="3807681"/>
            <a:ext cx="66168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Actuals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B16D5BC-9F75-446E-B504-1016EA227636}"/>
              </a:ext>
            </a:extLst>
          </p:cNvPr>
          <p:cNvSpPr txBox="1"/>
          <p:nvPr/>
        </p:nvSpPr>
        <p:spPr>
          <a:xfrm>
            <a:off x="690460" y="3155344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Confusion Matrix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BFCD07-2630-49C7-8F90-9CB9F9EA030D}"/>
              </a:ext>
            </a:extLst>
          </p:cNvPr>
          <p:cNvSpPr txBox="1"/>
          <p:nvPr/>
        </p:nvSpPr>
        <p:spPr>
          <a:xfrm>
            <a:off x="338632" y="3621853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0-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F057606-3826-442A-9408-B65EA4D97A25}"/>
              </a:ext>
            </a:extLst>
          </p:cNvPr>
          <p:cNvSpPr txBox="1"/>
          <p:nvPr/>
        </p:nvSpPr>
        <p:spPr>
          <a:xfrm>
            <a:off x="338632" y="4126118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1-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856AB53-02A8-4EF4-BC4B-06598970D346}"/>
              </a:ext>
            </a:extLst>
          </p:cNvPr>
          <p:cNvSpPr txBox="1"/>
          <p:nvPr/>
        </p:nvSpPr>
        <p:spPr>
          <a:xfrm rot="-5400000">
            <a:off x="573956" y="4361442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F7F879D-75D0-4873-BB6F-B32681F766E3}"/>
              </a:ext>
            </a:extLst>
          </p:cNvPr>
          <p:cNvSpPr txBox="1"/>
          <p:nvPr/>
        </p:nvSpPr>
        <p:spPr>
          <a:xfrm rot="-5400000">
            <a:off x="1268720" y="4367044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B08A9F4-2803-4A37-B1FB-7FFF7BE4B31E}"/>
              </a:ext>
            </a:extLst>
          </p:cNvPr>
          <p:cNvSpPr txBox="1"/>
          <p:nvPr/>
        </p:nvSpPr>
        <p:spPr>
          <a:xfrm>
            <a:off x="679076" y="4556309"/>
            <a:ext cx="21627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2481A2D-90C4-4B3E-BA5A-57A8ED30C504}"/>
              </a:ext>
            </a:extLst>
          </p:cNvPr>
          <p:cNvSpPr txBox="1"/>
          <p:nvPr/>
        </p:nvSpPr>
        <p:spPr>
          <a:xfrm>
            <a:off x="1379443" y="4556309"/>
            <a:ext cx="21627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3AC87A6-8ECC-4AF1-8EDE-8FF5DF4FA5D6}"/>
              </a:ext>
            </a:extLst>
          </p:cNvPr>
          <p:cNvSpPr txBox="1"/>
          <p:nvPr/>
        </p:nvSpPr>
        <p:spPr>
          <a:xfrm>
            <a:off x="810746" y="4603935"/>
            <a:ext cx="140409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Predictions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A90AD-CA18-4606-8F65-3886F24002EF}"/>
              </a:ext>
            </a:extLst>
          </p:cNvPr>
          <p:cNvSpPr txBox="1"/>
          <p:nvPr/>
        </p:nvSpPr>
        <p:spPr>
          <a:xfrm>
            <a:off x="3105150" y="3812005"/>
            <a:ext cx="4120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A6A26-EA5C-46C8-BCB2-83FCF586E0CE}"/>
              </a:ext>
            </a:extLst>
          </p:cNvPr>
          <p:cNvSpPr txBox="1"/>
          <p:nvPr/>
        </p:nvSpPr>
        <p:spPr>
          <a:xfrm>
            <a:off x="4391025" y="3819525"/>
            <a:ext cx="5825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BC82A8B-9CAC-4412-A4FB-CA195851C7F0}"/>
              </a:ext>
            </a:extLst>
          </p:cNvPr>
          <p:cNvSpPr txBox="1"/>
          <p:nvPr/>
        </p:nvSpPr>
        <p:spPr>
          <a:xfrm>
            <a:off x="3634038" y="1819274"/>
            <a:ext cx="5825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3326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3202E-4CDE-4B31-B2EB-8B6103D2F6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8784" y="143571"/>
            <a:ext cx="7704000" cy="572700"/>
          </a:xfrm>
        </p:spPr>
        <p:txBody>
          <a:bodyPr/>
          <a:lstStyle/>
          <a:p>
            <a:r>
              <a:rPr lang="zh-CN" altLang="en-US" sz="2800" b="1">
                <a:latin typeface="Calibri" panose="020F0502020204030204" pitchFamily="34" charset="0"/>
                <a:cs typeface="Calibri" panose="020F0502020204030204" pitchFamily="34" charset="0"/>
              </a:rPr>
              <a:t>Cost Comparison – Seasonal Flu</a:t>
            </a:r>
            <a:endParaRPr lang="en-US" altLang="zh-CN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4B73FDA-8654-42DF-A1A9-24E6391E0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720117"/>
              </p:ext>
            </p:extLst>
          </p:nvPr>
        </p:nvGraphicFramePr>
        <p:xfrm>
          <a:off x="2013697" y="1404844"/>
          <a:ext cx="653214" cy="1134848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653214">
                  <a:extLst>
                    <a:ext uri="{9D8B030D-6E8A-4147-A177-3AD203B41FA5}">
                      <a16:colId xmlns:a16="http://schemas.microsoft.com/office/drawing/2014/main" val="780500335"/>
                    </a:ext>
                  </a:extLst>
                </a:gridCol>
              </a:tblGrid>
              <a:tr h="5674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$760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898729"/>
                  </a:ext>
                </a:extLst>
              </a:tr>
              <a:tr h="5674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$0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64609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D635C3-2472-434D-BAA1-CF6B594E6D7B}"/>
              </a:ext>
            </a:extLst>
          </p:cNvPr>
          <p:cNvSpPr txBox="1"/>
          <p:nvPr/>
        </p:nvSpPr>
        <p:spPr>
          <a:xfrm>
            <a:off x="478464" y="872720"/>
            <a:ext cx="47935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u="sng">
                <a:latin typeface="Calibri" panose="020F0502020204030204" pitchFamily="34" charset="0"/>
                <a:cs typeface="Calibri" panose="020F0502020204030204" pitchFamily="34" charset="0"/>
              </a:rPr>
              <a:t>Without predictive model (every 1M population):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4D7CB-9CA2-4657-A462-7C6C35D1ED58}"/>
              </a:ext>
            </a:extLst>
          </p:cNvPr>
          <p:cNvSpPr txBox="1"/>
          <p:nvPr/>
        </p:nvSpPr>
        <p:spPr>
          <a:xfrm>
            <a:off x="476483" y="2895585"/>
            <a:ext cx="42398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latin typeface="Calibri" panose="020F0502020204030204" pitchFamily="34" charset="0"/>
                <a:cs typeface="Calibri" panose="020F0502020204030204" pitchFamily="34" charset="0"/>
              </a:rPr>
              <a:t>With predictive model (every 1M population):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C6644DB-D404-40F9-928B-06B6A1471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686791"/>
              </p:ext>
            </p:extLst>
          </p:nvPr>
        </p:nvGraphicFramePr>
        <p:xfrm>
          <a:off x="2004513" y="3389715"/>
          <a:ext cx="1109868" cy="1144262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554934">
                  <a:extLst>
                    <a:ext uri="{9D8B030D-6E8A-4147-A177-3AD203B41FA5}">
                      <a16:colId xmlns:a16="http://schemas.microsoft.com/office/drawing/2014/main" val="4227934324"/>
                    </a:ext>
                  </a:extLst>
                </a:gridCol>
                <a:gridCol w="554934">
                  <a:extLst>
                    <a:ext uri="{9D8B030D-6E8A-4147-A177-3AD203B41FA5}">
                      <a16:colId xmlns:a16="http://schemas.microsoft.com/office/drawing/2014/main" val="3438145667"/>
                    </a:ext>
                  </a:extLst>
                </a:gridCol>
              </a:tblGrid>
              <a:tr h="572131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900"/>
                        <a:t>$25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FP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900"/>
                        <a:t>$760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398134"/>
                  </a:ext>
                </a:extLst>
              </a:tr>
              <a:tr h="572131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FN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900"/>
                        <a:t>$5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TP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900"/>
                        <a:t>$0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4153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D657A1D-228A-4807-B6E2-99ABC81F6EBB}"/>
              </a:ext>
            </a:extLst>
          </p:cNvPr>
          <p:cNvSpPr txBox="1"/>
          <p:nvPr/>
        </p:nvSpPr>
        <p:spPr>
          <a:xfrm>
            <a:off x="4462947" y="3823009"/>
            <a:ext cx="2713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9518214D-54A5-46B6-A827-E5110E21E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63559"/>
              </p:ext>
            </p:extLst>
          </p:nvPr>
        </p:nvGraphicFramePr>
        <p:xfrm>
          <a:off x="3343639" y="3401516"/>
          <a:ext cx="1096350" cy="1127124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548175">
                  <a:extLst>
                    <a:ext uri="{9D8B030D-6E8A-4147-A177-3AD203B41FA5}">
                      <a16:colId xmlns:a16="http://schemas.microsoft.com/office/drawing/2014/main" val="794354773"/>
                    </a:ext>
                  </a:extLst>
                </a:gridCol>
                <a:gridCol w="548175">
                  <a:extLst>
                    <a:ext uri="{9D8B030D-6E8A-4147-A177-3AD203B41FA5}">
                      <a16:colId xmlns:a16="http://schemas.microsoft.com/office/drawing/2014/main" val="506119297"/>
                    </a:ext>
                  </a:extLst>
                </a:gridCol>
              </a:tblGrid>
              <a:tr h="563562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086939"/>
                  </a:ext>
                </a:extLst>
              </a:tr>
              <a:tr h="563562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785636"/>
                  </a:ext>
                </a:extLst>
              </a:tr>
            </a:tbl>
          </a:graphicData>
        </a:graphic>
      </p:graphicFrame>
      <p:graphicFrame>
        <p:nvGraphicFramePr>
          <p:cNvPr id="19" name="Table 12">
            <a:extLst>
              <a:ext uri="{FF2B5EF4-FFF2-40B4-BE49-F238E27FC236}">
                <a16:creationId xmlns:a16="http://schemas.microsoft.com/office/drawing/2014/main" id="{6E85CE72-CDB9-402F-B829-2531EA039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248540"/>
              </p:ext>
            </p:extLst>
          </p:nvPr>
        </p:nvGraphicFramePr>
        <p:xfrm>
          <a:off x="4715435" y="3396503"/>
          <a:ext cx="1695838" cy="1135127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847919">
                  <a:extLst>
                    <a:ext uri="{9D8B030D-6E8A-4147-A177-3AD203B41FA5}">
                      <a16:colId xmlns:a16="http://schemas.microsoft.com/office/drawing/2014/main" val="4227934324"/>
                    </a:ext>
                  </a:extLst>
                </a:gridCol>
                <a:gridCol w="847919">
                  <a:extLst>
                    <a:ext uri="{9D8B030D-6E8A-4147-A177-3AD203B41FA5}">
                      <a16:colId xmlns:a16="http://schemas.microsoft.com/office/drawing/2014/main" val="3438145667"/>
                    </a:ext>
                  </a:extLst>
                </a:gridCol>
              </a:tblGrid>
              <a:tr h="57533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TN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$11,937,500</a:t>
                      </a:r>
                    </a:p>
                  </a:txBody>
                  <a:tcPr anchor="ctr">
                    <a:solidFill>
                      <a:srgbClr val="8227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FP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900"/>
                        <a:t>$21,546,000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398134"/>
                  </a:ext>
                </a:extLst>
              </a:tr>
              <a:tr h="559789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FN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900"/>
                        <a:t>$351,000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TP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$0</a:t>
                      </a:r>
                    </a:p>
                  </a:txBody>
                  <a:tcPr anchor="ctr">
                    <a:solidFill>
                      <a:srgbClr val="C942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1534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D6E6A75-96A7-41C3-A880-784F0A171F47}"/>
              </a:ext>
            </a:extLst>
          </p:cNvPr>
          <p:cNvSpPr txBox="1"/>
          <p:nvPr/>
        </p:nvSpPr>
        <p:spPr>
          <a:xfrm>
            <a:off x="3287295" y="3183375"/>
            <a:ext cx="142875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Assumed infect probability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5EC169-A5CF-445F-92AC-428E13DCD6FA}"/>
              </a:ext>
            </a:extLst>
          </p:cNvPr>
          <p:cNvSpPr txBox="1"/>
          <p:nvPr/>
        </p:nvSpPr>
        <p:spPr>
          <a:xfrm>
            <a:off x="2218578" y="3181537"/>
            <a:ext cx="80645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Cost matrix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968CAA-921C-43A3-A468-AB327FBF35AE}"/>
              </a:ext>
            </a:extLst>
          </p:cNvPr>
          <p:cNvSpPr txBox="1"/>
          <p:nvPr/>
        </p:nvSpPr>
        <p:spPr>
          <a:xfrm>
            <a:off x="1743636" y="3788709"/>
            <a:ext cx="188258" cy="3133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FD5D6D-583C-4DA3-8B6C-47F26EF8DA9F}"/>
              </a:ext>
            </a:extLst>
          </p:cNvPr>
          <p:cNvSpPr txBox="1"/>
          <p:nvPr/>
        </p:nvSpPr>
        <p:spPr>
          <a:xfrm>
            <a:off x="1743635" y="1816472"/>
            <a:ext cx="188258" cy="3133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36993F-D84C-4719-8151-6E371C5E511D}"/>
              </a:ext>
            </a:extLst>
          </p:cNvPr>
          <p:cNvSpPr txBox="1"/>
          <p:nvPr/>
        </p:nvSpPr>
        <p:spPr>
          <a:xfrm>
            <a:off x="3728961" y="1861979"/>
            <a:ext cx="2713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8DB693-94A1-448C-B911-4F20F2AE6F03}"/>
              </a:ext>
            </a:extLst>
          </p:cNvPr>
          <p:cNvSpPr txBox="1"/>
          <p:nvPr/>
        </p:nvSpPr>
        <p:spPr>
          <a:xfrm>
            <a:off x="2764451" y="1183125"/>
            <a:ext cx="180296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Assumed infect probability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395B6B-F7EB-4F67-9C4A-EC285FAE10D8}"/>
              </a:ext>
            </a:extLst>
          </p:cNvPr>
          <p:cNvSpPr txBox="1"/>
          <p:nvPr/>
        </p:nvSpPr>
        <p:spPr>
          <a:xfrm>
            <a:off x="1955239" y="1181286"/>
            <a:ext cx="80645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Cost matrix</a:t>
            </a:r>
          </a:p>
        </p:txBody>
      </p:sp>
      <p:graphicFrame>
        <p:nvGraphicFramePr>
          <p:cNvPr id="30" name="Table 6">
            <a:extLst>
              <a:ext uri="{FF2B5EF4-FFF2-40B4-BE49-F238E27FC236}">
                <a16:creationId xmlns:a16="http://schemas.microsoft.com/office/drawing/2014/main" id="{D7BF387A-3F33-4AE0-88BB-6BE042FCD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961073"/>
              </p:ext>
            </p:extLst>
          </p:nvPr>
        </p:nvGraphicFramePr>
        <p:xfrm>
          <a:off x="2955581" y="1416050"/>
          <a:ext cx="653214" cy="1134848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653214">
                  <a:extLst>
                    <a:ext uri="{9D8B030D-6E8A-4147-A177-3AD203B41FA5}">
                      <a16:colId xmlns:a16="http://schemas.microsoft.com/office/drawing/2014/main" val="780500335"/>
                    </a:ext>
                  </a:extLst>
                </a:gridCol>
              </a:tblGrid>
              <a:tr h="5674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898729"/>
                  </a:ext>
                </a:extLst>
              </a:tr>
              <a:tr h="5674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646096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4CBAFEA4-821D-4D9E-9D1C-67A07DB0401C}"/>
              </a:ext>
            </a:extLst>
          </p:cNvPr>
          <p:cNvSpPr txBox="1"/>
          <p:nvPr/>
        </p:nvSpPr>
        <p:spPr>
          <a:xfrm>
            <a:off x="2688173" y="1816471"/>
            <a:ext cx="188258" cy="3133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</p:txBody>
      </p:sp>
      <p:graphicFrame>
        <p:nvGraphicFramePr>
          <p:cNvPr id="33" name="Table 6">
            <a:extLst>
              <a:ext uri="{FF2B5EF4-FFF2-40B4-BE49-F238E27FC236}">
                <a16:creationId xmlns:a16="http://schemas.microsoft.com/office/drawing/2014/main" id="{A2E9B188-E0A3-4ED2-BE64-CF551A849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187172"/>
              </p:ext>
            </p:extLst>
          </p:nvPr>
        </p:nvGraphicFramePr>
        <p:xfrm>
          <a:off x="4041960" y="1421653"/>
          <a:ext cx="1004126" cy="1134848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1004126">
                  <a:extLst>
                    <a:ext uri="{9D8B030D-6E8A-4147-A177-3AD203B41FA5}">
                      <a16:colId xmlns:a16="http://schemas.microsoft.com/office/drawing/2014/main" val="780500335"/>
                    </a:ext>
                  </a:extLst>
                </a:gridCol>
              </a:tblGrid>
              <a:tr h="56742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$202,996,000</a:t>
                      </a:r>
                    </a:p>
                  </a:txBody>
                  <a:tcPr anchor="ctr">
                    <a:solidFill>
                      <a:srgbClr val="8227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898729"/>
                  </a:ext>
                </a:extLst>
              </a:tr>
              <a:tr h="56742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$0</a:t>
                      </a:r>
                    </a:p>
                  </a:txBody>
                  <a:tcPr anchor="ctr">
                    <a:solidFill>
                      <a:srgbClr val="C942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46096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77102422-B9EF-475B-9586-A108D6677E2B}"/>
              </a:ext>
            </a:extLst>
          </p:cNvPr>
          <p:cNvSpPr txBox="1"/>
          <p:nvPr/>
        </p:nvSpPr>
        <p:spPr>
          <a:xfrm>
            <a:off x="6406020" y="1785850"/>
            <a:ext cx="11799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$202,996,000</a:t>
            </a:r>
          </a:p>
          <a:p>
            <a:pPr algn="l"/>
            <a:endParaRPr 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0A495C-6329-46A0-9B4B-A6CC5B44BDBB}"/>
              </a:ext>
            </a:extLst>
          </p:cNvPr>
          <p:cNvSpPr txBox="1"/>
          <p:nvPr/>
        </p:nvSpPr>
        <p:spPr>
          <a:xfrm>
            <a:off x="6527940" y="3953583"/>
            <a:ext cx="1017493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>
                <a:latin typeface="Calibri" panose="020F0502020204030204" pitchFamily="34" charset="0"/>
                <a:cs typeface="Calibri" panose="020F0502020204030204" pitchFamily="34" charset="0"/>
              </a:rPr>
              <a:t>$33,834,500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31578329-59F7-4A9D-94C7-DF299087BF6E}"/>
              </a:ext>
            </a:extLst>
          </p:cNvPr>
          <p:cNvSpPr/>
          <p:nvPr/>
        </p:nvSpPr>
        <p:spPr>
          <a:xfrm>
            <a:off x="7225267" y="1891611"/>
            <a:ext cx="156882" cy="21683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" name="Graphic 38" descr="Piggy Bank outline">
            <a:extLst>
              <a:ext uri="{FF2B5EF4-FFF2-40B4-BE49-F238E27FC236}">
                <a16:creationId xmlns:a16="http://schemas.microsoft.com/office/drawing/2014/main" id="{822AEE20-36F4-46E8-A85E-0516D02BE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0929" y="2384630"/>
            <a:ext cx="779929" cy="66226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180E708-CCFA-49FF-9E9B-7413CC63A676}"/>
              </a:ext>
            </a:extLst>
          </p:cNvPr>
          <p:cNvSpPr txBox="1"/>
          <p:nvPr/>
        </p:nvSpPr>
        <p:spPr>
          <a:xfrm>
            <a:off x="7536232" y="3038597"/>
            <a:ext cx="11127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>
                <a:latin typeface="Calibri" panose="020F0502020204030204" pitchFamily="34" charset="0"/>
                <a:cs typeface="Calibri" panose="020F0502020204030204" pitchFamily="34" charset="0"/>
              </a:rPr>
              <a:t>$169,161,500</a:t>
            </a:r>
          </a:p>
          <a:p>
            <a:endParaRPr lang="en-US" sz="9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>
                <a:latin typeface="Calibri" panose="020F0502020204030204" pitchFamily="34" charset="0"/>
                <a:cs typeface="Calibri" panose="020F0502020204030204" pitchFamily="34" charset="0"/>
              </a:rPr>
              <a:t>Every 1M population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A7468A-29E0-48DF-84F3-9E98192D67E4}"/>
              </a:ext>
            </a:extLst>
          </p:cNvPr>
          <p:cNvSpPr txBox="1"/>
          <p:nvPr/>
        </p:nvSpPr>
        <p:spPr>
          <a:xfrm>
            <a:off x="333030" y="2131472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1-</a:t>
            </a:r>
          </a:p>
        </p:txBody>
      </p:sp>
      <p:graphicFrame>
        <p:nvGraphicFramePr>
          <p:cNvPr id="50" name="Table 12">
            <a:extLst>
              <a:ext uri="{FF2B5EF4-FFF2-40B4-BE49-F238E27FC236}">
                <a16:creationId xmlns:a16="http://schemas.microsoft.com/office/drawing/2014/main" id="{6DFD878B-81F2-4045-8419-4DEE4992F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340592"/>
              </p:ext>
            </p:extLst>
          </p:nvPr>
        </p:nvGraphicFramePr>
        <p:xfrm>
          <a:off x="549088" y="1367117"/>
          <a:ext cx="1233293" cy="1162540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597811">
                  <a:extLst>
                    <a:ext uri="{9D8B030D-6E8A-4147-A177-3AD203B41FA5}">
                      <a16:colId xmlns:a16="http://schemas.microsoft.com/office/drawing/2014/main" val="4227934324"/>
                    </a:ext>
                  </a:extLst>
                </a:gridCol>
                <a:gridCol w="635482">
                  <a:extLst>
                    <a:ext uri="{9D8B030D-6E8A-4147-A177-3AD203B41FA5}">
                      <a16:colId xmlns:a16="http://schemas.microsoft.com/office/drawing/2014/main" val="3438145667"/>
                    </a:ext>
                  </a:extLst>
                </a:gridCol>
              </a:tblGrid>
              <a:tr h="58844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47.75%</a:t>
                      </a:r>
                    </a:p>
                  </a:txBody>
                  <a:tcPr anchor="ctr">
                    <a:solidFill>
                      <a:srgbClr val="8227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/>
                        <a:t>5.67%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398134"/>
                  </a:ext>
                </a:extLst>
              </a:tr>
              <a:tr h="5740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/>
                        <a:t>7.02%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39.56%</a:t>
                      </a:r>
                    </a:p>
                  </a:txBody>
                  <a:tcPr anchor="ctr">
                    <a:solidFill>
                      <a:srgbClr val="C942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153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8882DEE1-C291-47E8-915F-FD7CFBDDBE71}"/>
              </a:ext>
            </a:extLst>
          </p:cNvPr>
          <p:cNvSpPr txBox="1"/>
          <p:nvPr/>
        </p:nvSpPr>
        <p:spPr>
          <a:xfrm rot="16200000">
            <a:off x="3639" y="1813035"/>
            <a:ext cx="66168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Actuals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6657B8-9D91-4069-901A-8340441BAF99}"/>
              </a:ext>
            </a:extLst>
          </p:cNvPr>
          <p:cNvSpPr txBox="1"/>
          <p:nvPr/>
        </p:nvSpPr>
        <p:spPr>
          <a:xfrm>
            <a:off x="701667" y="1160698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Confusion Matrix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6C8A35-D05A-44C9-BD2D-B731DFE34210}"/>
              </a:ext>
            </a:extLst>
          </p:cNvPr>
          <p:cNvSpPr txBox="1"/>
          <p:nvPr/>
        </p:nvSpPr>
        <p:spPr>
          <a:xfrm>
            <a:off x="349839" y="1627207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0-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1342D0-8356-4DC5-BA21-AA38D181CB24}"/>
              </a:ext>
            </a:extLst>
          </p:cNvPr>
          <p:cNvSpPr txBox="1"/>
          <p:nvPr/>
        </p:nvSpPr>
        <p:spPr>
          <a:xfrm rot="-5400000">
            <a:off x="641192" y="2361193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B4051E-0213-4679-829F-A22B4201E7B4}"/>
              </a:ext>
            </a:extLst>
          </p:cNvPr>
          <p:cNvSpPr txBox="1"/>
          <p:nvPr/>
        </p:nvSpPr>
        <p:spPr>
          <a:xfrm rot="-5400000">
            <a:off x="1274324" y="2355589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CE67A52-BBBB-44E3-A278-3F1A0A6CAC9F}"/>
              </a:ext>
            </a:extLst>
          </p:cNvPr>
          <p:cNvSpPr txBox="1"/>
          <p:nvPr/>
        </p:nvSpPr>
        <p:spPr>
          <a:xfrm>
            <a:off x="751915" y="2567266"/>
            <a:ext cx="21627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F995FE-06C4-4477-8C35-5FDA0A06E903}"/>
              </a:ext>
            </a:extLst>
          </p:cNvPr>
          <p:cNvSpPr txBox="1"/>
          <p:nvPr/>
        </p:nvSpPr>
        <p:spPr>
          <a:xfrm>
            <a:off x="1385047" y="2544854"/>
            <a:ext cx="21627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A2ECC4-5599-44FE-9C91-B9E30B79F4C0}"/>
              </a:ext>
            </a:extLst>
          </p:cNvPr>
          <p:cNvSpPr txBox="1"/>
          <p:nvPr/>
        </p:nvSpPr>
        <p:spPr>
          <a:xfrm>
            <a:off x="861173" y="2609289"/>
            <a:ext cx="140409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Predictions</a:t>
            </a:r>
          </a:p>
        </p:txBody>
      </p:sp>
      <p:graphicFrame>
        <p:nvGraphicFramePr>
          <p:cNvPr id="70" name="Table 12">
            <a:extLst>
              <a:ext uri="{FF2B5EF4-FFF2-40B4-BE49-F238E27FC236}">
                <a16:creationId xmlns:a16="http://schemas.microsoft.com/office/drawing/2014/main" id="{B374A6BF-883E-4F5E-899B-5F5E586EA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093436"/>
              </p:ext>
            </p:extLst>
          </p:nvPr>
        </p:nvGraphicFramePr>
        <p:xfrm>
          <a:off x="537881" y="3361763"/>
          <a:ext cx="1226154" cy="1162540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613077">
                  <a:extLst>
                    <a:ext uri="{9D8B030D-6E8A-4147-A177-3AD203B41FA5}">
                      <a16:colId xmlns:a16="http://schemas.microsoft.com/office/drawing/2014/main" val="4227934324"/>
                    </a:ext>
                  </a:extLst>
                </a:gridCol>
                <a:gridCol w="613077">
                  <a:extLst>
                    <a:ext uri="{9D8B030D-6E8A-4147-A177-3AD203B41FA5}">
                      <a16:colId xmlns:a16="http://schemas.microsoft.com/office/drawing/2014/main" val="3438145667"/>
                    </a:ext>
                  </a:extLst>
                </a:gridCol>
              </a:tblGrid>
              <a:tr h="58844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47.75%</a:t>
                      </a:r>
                    </a:p>
                  </a:txBody>
                  <a:tcPr anchor="ctr">
                    <a:solidFill>
                      <a:srgbClr val="8227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/>
                        <a:t>5.67%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398134"/>
                  </a:ext>
                </a:extLst>
              </a:tr>
              <a:tr h="5740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/>
                        <a:t>7.02%</a:t>
                      </a:r>
                      <a:endParaRPr lang="en-US"/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>
                          <a:solidFill>
                            <a:srgbClr val="FFFFFF"/>
                          </a:solidFill>
                        </a:rPr>
                        <a:t>39.56%</a:t>
                      </a:r>
                    </a:p>
                  </a:txBody>
                  <a:tcPr anchor="ctr">
                    <a:solidFill>
                      <a:srgbClr val="C942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15341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C02E2263-864B-493F-B2E6-F4FAEAD4DC2C}"/>
              </a:ext>
            </a:extLst>
          </p:cNvPr>
          <p:cNvSpPr txBox="1"/>
          <p:nvPr/>
        </p:nvSpPr>
        <p:spPr>
          <a:xfrm rot="16200000">
            <a:off x="-7568" y="3807681"/>
            <a:ext cx="66168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Actuals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B16D5BC-9F75-446E-B504-1016EA227636}"/>
              </a:ext>
            </a:extLst>
          </p:cNvPr>
          <p:cNvSpPr txBox="1"/>
          <p:nvPr/>
        </p:nvSpPr>
        <p:spPr>
          <a:xfrm>
            <a:off x="690460" y="3155344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Confusion Matrix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BFCD07-2630-49C7-8F90-9CB9F9EA030D}"/>
              </a:ext>
            </a:extLst>
          </p:cNvPr>
          <p:cNvSpPr txBox="1"/>
          <p:nvPr/>
        </p:nvSpPr>
        <p:spPr>
          <a:xfrm>
            <a:off x="338632" y="3621853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0-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F057606-3826-442A-9408-B65EA4D97A25}"/>
              </a:ext>
            </a:extLst>
          </p:cNvPr>
          <p:cNvSpPr txBox="1"/>
          <p:nvPr/>
        </p:nvSpPr>
        <p:spPr>
          <a:xfrm>
            <a:off x="338632" y="4126118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1-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856AB53-02A8-4EF4-BC4B-06598970D346}"/>
              </a:ext>
            </a:extLst>
          </p:cNvPr>
          <p:cNvSpPr txBox="1"/>
          <p:nvPr/>
        </p:nvSpPr>
        <p:spPr>
          <a:xfrm rot="-5400000">
            <a:off x="573956" y="4361442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F7F879D-75D0-4873-BB6F-B32681F766E3}"/>
              </a:ext>
            </a:extLst>
          </p:cNvPr>
          <p:cNvSpPr txBox="1"/>
          <p:nvPr/>
        </p:nvSpPr>
        <p:spPr>
          <a:xfrm rot="-5400000">
            <a:off x="1268720" y="4367044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B08A9F4-2803-4A37-B1FB-7FFF7BE4B31E}"/>
              </a:ext>
            </a:extLst>
          </p:cNvPr>
          <p:cNvSpPr txBox="1"/>
          <p:nvPr/>
        </p:nvSpPr>
        <p:spPr>
          <a:xfrm>
            <a:off x="679076" y="4556309"/>
            <a:ext cx="21627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2481A2D-90C4-4B3E-BA5A-57A8ED30C504}"/>
              </a:ext>
            </a:extLst>
          </p:cNvPr>
          <p:cNvSpPr txBox="1"/>
          <p:nvPr/>
        </p:nvSpPr>
        <p:spPr>
          <a:xfrm>
            <a:off x="1379443" y="4556309"/>
            <a:ext cx="21627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3AC87A6-8ECC-4AF1-8EDE-8FF5DF4FA5D6}"/>
              </a:ext>
            </a:extLst>
          </p:cNvPr>
          <p:cNvSpPr txBox="1"/>
          <p:nvPr/>
        </p:nvSpPr>
        <p:spPr>
          <a:xfrm>
            <a:off x="810746" y="4603935"/>
            <a:ext cx="140409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Predictions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A90AD-CA18-4606-8F65-3886F24002EF}"/>
              </a:ext>
            </a:extLst>
          </p:cNvPr>
          <p:cNvSpPr txBox="1"/>
          <p:nvPr/>
        </p:nvSpPr>
        <p:spPr>
          <a:xfrm>
            <a:off x="3105150" y="3812005"/>
            <a:ext cx="4120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A6A26-EA5C-46C8-BCB2-83FCF586E0CE}"/>
              </a:ext>
            </a:extLst>
          </p:cNvPr>
          <p:cNvSpPr txBox="1"/>
          <p:nvPr/>
        </p:nvSpPr>
        <p:spPr>
          <a:xfrm>
            <a:off x="4391025" y="3819525"/>
            <a:ext cx="5825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BC82A8B-9CAC-4412-A4FB-CA195851C7F0}"/>
              </a:ext>
            </a:extLst>
          </p:cNvPr>
          <p:cNvSpPr txBox="1"/>
          <p:nvPr/>
        </p:nvSpPr>
        <p:spPr>
          <a:xfrm>
            <a:off x="3634038" y="1819274"/>
            <a:ext cx="5825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9706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3202E-4CDE-4B31-B2EB-8B6103D2F6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33310" y="128568"/>
            <a:ext cx="2569794" cy="572700"/>
          </a:xfrm>
        </p:spPr>
        <p:txBody>
          <a:bodyPr/>
          <a:lstStyle/>
          <a:p>
            <a:r>
              <a:rPr lang="zh-CN" altLang="en-US" sz="2800" b="1">
                <a:latin typeface="Calibri" panose="020F0502020204030204" pitchFamily="34" charset="0"/>
                <a:cs typeface="Calibri" panose="020F0502020204030204" pitchFamily="34" charset="0"/>
              </a:rPr>
              <a:t>Lives Savings</a:t>
            </a:r>
            <a:endParaRPr lang="en-US" altLang="zh-CN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635C3-2472-434D-BAA1-CF6B594E6D7B}"/>
              </a:ext>
            </a:extLst>
          </p:cNvPr>
          <p:cNvSpPr txBox="1"/>
          <p:nvPr/>
        </p:nvSpPr>
        <p:spPr>
          <a:xfrm>
            <a:off x="1023347" y="108991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u="sng">
                <a:latin typeface="Calibri" panose="020F0502020204030204" pitchFamily="34" charset="0"/>
                <a:cs typeface="Calibri" panose="020F0502020204030204" pitchFamily="34" charset="0"/>
              </a:rPr>
              <a:t>Without predictive model: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4D7CB-9CA2-4657-A462-7C6C35D1ED58}"/>
              </a:ext>
            </a:extLst>
          </p:cNvPr>
          <p:cNvSpPr txBox="1"/>
          <p:nvPr/>
        </p:nvSpPr>
        <p:spPr>
          <a:xfrm>
            <a:off x="1017620" y="3061289"/>
            <a:ext cx="26707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latin typeface="Calibri" panose="020F0502020204030204" pitchFamily="34" charset="0"/>
                <a:cs typeface="Calibri" panose="020F0502020204030204" pitchFamily="34" charset="0"/>
              </a:rPr>
              <a:t>With predict model: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FD5D6D-583C-4DA3-8B6C-47F26EF8DA9F}"/>
              </a:ext>
            </a:extLst>
          </p:cNvPr>
          <p:cNvSpPr txBox="1"/>
          <p:nvPr/>
        </p:nvSpPr>
        <p:spPr>
          <a:xfrm>
            <a:off x="1957816" y="1849511"/>
            <a:ext cx="188258" cy="3133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31578329-59F7-4A9D-94C7-DF299087BF6E}"/>
              </a:ext>
            </a:extLst>
          </p:cNvPr>
          <p:cNvSpPr/>
          <p:nvPr/>
        </p:nvSpPr>
        <p:spPr>
          <a:xfrm>
            <a:off x="2976393" y="1921225"/>
            <a:ext cx="156882" cy="21683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0" name="Table 12">
            <a:extLst>
              <a:ext uri="{FF2B5EF4-FFF2-40B4-BE49-F238E27FC236}">
                <a16:creationId xmlns:a16="http://schemas.microsoft.com/office/drawing/2014/main" id="{B374A6BF-883E-4F5E-899B-5F5E586EA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003159"/>
              </p:ext>
            </p:extLst>
          </p:nvPr>
        </p:nvGraphicFramePr>
        <p:xfrm>
          <a:off x="1079018" y="3512428"/>
          <a:ext cx="1795272" cy="1121693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897636">
                  <a:extLst>
                    <a:ext uri="{9D8B030D-6E8A-4147-A177-3AD203B41FA5}">
                      <a16:colId xmlns:a16="http://schemas.microsoft.com/office/drawing/2014/main" val="4227934324"/>
                    </a:ext>
                  </a:extLst>
                </a:gridCol>
                <a:gridCol w="897636">
                  <a:extLst>
                    <a:ext uri="{9D8B030D-6E8A-4147-A177-3AD203B41FA5}">
                      <a16:colId xmlns:a16="http://schemas.microsoft.com/office/drawing/2014/main" val="3438145667"/>
                    </a:ext>
                  </a:extLst>
                </a:gridCol>
              </a:tblGrid>
              <a:tr h="57359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7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8227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700"/>
                        <a:t>1M*0.0003%=3</a:t>
                      </a:r>
                      <a:endParaRPr lang="en-US"/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398134"/>
                  </a:ext>
                </a:extLst>
              </a:tr>
              <a:tr h="5481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700"/>
                        <a:t>0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7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C942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15341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C02E2263-864B-493F-B2E6-F4FAEAD4DC2C}"/>
              </a:ext>
            </a:extLst>
          </p:cNvPr>
          <p:cNvSpPr txBox="1"/>
          <p:nvPr/>
        </p:nvSpPr>
        <p:spPr>
          <a:xfrm rot="16200000">
            <a:off x="533569" y="3958346"/>
            <a:ext cx="66168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Actuals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BFCD07-2630-49C7-8F90-9CB9F9EA030D}"/>
              </a:ext>
            </a:extLst>
          </p:cNvPr>
          <p:cNvSpPr txBox="1"/>
          <p:nvPr/>
        </p:nvSpPr>
        <p:spPr>
          <a:xfrm>
            <a:off x="879769" y="3772518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0-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F057606-3826-442A-9408-B65EA4D97A25}"/>
              </a:ext>
            </a:extLst>
          </p:cNvPr>
          <p:cNvSpPr txBox="1"/>
          <p:nvPr/>
        </p:nvSpPr>
        <p:spPr>
          <a:xfrm>
            <a:off x="879769" y="4276783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1-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856AB53-02A8-4EF4-BC4B-06598970D346}"/>
              </a:ext>
            </a:extLst>
          </p:cNvPr>
          <p:cNvSpPr txBox="1"/>
          <p:nvPr/>
        </p:nvSpPr>
        <p:spPr>
          <a:xfrm rot="16200000">
            <a:off x="1050044" y="4460997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F7F879D-75D0-4873-BB6F-B32681F766E3}"/>
              </a:ext>
            </a:extLst>
          </p:cNvPr>
          <p:cNvSpPr txBox="1"/>
          <p:nvPr/>
        </p:nvSpPr>
        <p:spPr>
          <a:xfrm rot="16200000">
            <a:off x="2220447" y="4496678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B08A9F4-2803-4A37-B1FB-7FFF7BE4B31E}"/>
              </a:ext>
            </a:extLst>
          </p:cNvPr>
          <p:cNvSpPr txBox="1"/>
          <p:nvPr/>
        </p:nvSpPr>
        <p:spPr>
          <a:xfrm>
            <a:off x="1155164" y="4655864"/>
            <a:ext cx="21627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2481A2D-90C4-4B3E-BA5A-57A8ED30C504}"/>
              </a:ext>
            </a:extLst>
          </p:cNvPr>
          <p:cNvSpPr txBox="1"/>
          <p:nvPr/>
        </p:nvSpPr>
        <p:spPr>
          <a:xfrm>
            <a:off x="2331170" y="4695969"/>
            <a:ext cx="21627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3AC87A6-8ECC-4AF1-8EDE-8FF5DF4FA5D6}"/>
              </a:ext>
            </a:extLst>
          </p:cNvPr>
          <p:cNvSpPr txBox="1"/>
          <p:nvPr/>
        </p:nvSpPr>
        <p:spPr>
          <a:xfrm>
            <a:off x="1602908" y="4738826"/>
            <a:ext cx="70714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Predictions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064D5E1-0360-4526-BEF0-5CD832D1DCA9}"/>
              </a:ext>
            </a:extLst>
          </p:cNvPr>
          <p:cNvSpPr txBox="1"/>
          <p:nvPr/>
        </p:nvSpPr>
        <p:spPr>
          <a:xfrm>
            <a:off x="5377454" y="1049075"/>
            <a:ext cx="2617749" cy="312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u="sng">
                <a:latin typeface="Calibri" panose="020F0502020204030204" pitchFamily="34" charset="0"/>
                <a:cs typeface="Calibri" panose="020F0502020204030204" pitchFamily="34" charset="0"/>
              </a:rPr>
              <a:t>Without predictive model: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6D701-ADA6-4C96-880A-D82640081B8C}"/>
              </a:ext>
            </a:extLst>
          </p:cNvPr>
          <p:cNvSpPr txBox="1"/>
          <p:nvPr/>
        </p:nvSpPr>
        <p:spPr>
          <a:xfrm>
            <a:off x="1018927" y="790871"/>
            <a:ext cx="89860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H1N1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881C6-6206-4842-8470-3B5EBB76208E}"/>
              </a:ext>
            </a:extLst>
          </p:cNvPr>
          <p:cNvSpPr txBox="1"/>
          <p:nvPr/>
        </p:nvSpPr>
        <p:spPr>
          <a:xfrm>
            <a:off x="5375731" y="740358"/>
            <a:ext cx="150262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Seasonal flu</a:t>
            </a:r>
          </a:p>
        </p:txBody>
      </p:sp>
      <p:graphicFrame>
        <p:nvGraphicFramePr>
          <p:cNvPr id="103" name="Table 6">
            <a:extLst>
              <a:ext uri="{FF2B5EF4-FFF2-40B4-BE49-F238E27FC236}">
                <a16:creationId xmlns:a16="http://schemas.microsoft.com/office/drawing/2014/main" id="{EA8AD6A5-C400-4365-AD7C-ECF7E8048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423861"/>
              </p:ext>
            </p:extLst>
          </p:nvPr>
        </p:nvGraphicFramePr>
        <p:xfrm>
          <a:off x="1166568" y="1582465"/>
          <a:ext cx="1144198" cy="1033382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1144198">
                  <a:extLst>
                    <a:ext uri="{9D8B030D-6E8A-4147-A177-3AD203B41FA5}">
                      <a16:colId xmlns:a16="http://schemas.microsoft.com/office/drawing/2014/main" val="780500335"/>
                    </a:ext>
                  </a:extLst>
                </a:gridCol>
              </a:tblGrid>
              <a:tr h="51669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1M*</a:t>
                      </a:r>
                      <a:r>
                        <a:rPr lang="en-CA" sz="800" b="0" i="0" u="none" strike="noStrike" noProof="0">
                          <a:solidFill>
                            <a:srgbClr val="FFFFFF"/>
                          </a:solidFill>
                        </a:rPr>
                        <a:t>0.0079%</a:t>
                      </a:r>
                      <a:r>
                        <a:rPr lang="en-US" sz="8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=79</a:t>
                      </a:r>
                      <a:endParaRPr lang="en-US" sz="80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solidFill>
                      <a:srgbClr val="8227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898729"/>
                  </a:ext>
                </a:extLst>
              </a:tr>
              <a:tr h="516691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C942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460965"/>
                  </a:ext>
                </a:extLst>
              </a:tr>
            </a:tbl>
          </a:graphicData>
        </a:graphic>
      </p:graphicFrame>
      <p:sp>
        <p:nvSpPr>
          <p:cNvPr id="105" name="TextBox 104">
            <a:extLst>
              <a:ext uri="{FF2B5EF4-FFF2-40B4-BE49-F238E27FC236}">
                <a16:creationId xmlns:a16="http://schemas.microsoft.com/office/drawing/2014/main" id="{649D120C-2508-4CDC-8CC4-CAD0015A24D4}"/>
              </a:ext>
            </a:extLst>
          </p:cNvPr>
          <p:cNvSpPr txBox="1"/>
          <p:nvPr/>
        </p:nvSpPr>
        <p:spPr>
          <a:xfrm rot="16200000">
            <a:off x="553621" y="1917990"/>
            <a:ext cx="66168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Actuals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BE11B46-4425-40E6-B62F-E7C669E64681}"/>
              </a:ext>
            </a:extLst>
          </p:cNvPr>
          <p:cNvSpPr txBox="1"/>
          <p:nvPr/>
        </p:nvSpPr>
        <p:spPr>
          <a:xfrm>
            <a:off x="924887" y="1747202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0-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02F3E89-76EE-4FD3-AD2A-6D19D0ED99EC}"/>
              </a:ext>
            </a:extLst>
          </p:cNvPr>
          <p:cNvSpPr txBox="1"/>
          <p:nvPr/>
        </p:nvSpPr>
        <p:spPr>
          <a:xfrm>
            <a:off x="924887" y="2251467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1-</a:t>
            </a:r>
          </a:p>
        </p:txBody>
      </p:sp>
      <p:pic>
        <p:nvPicPr>
          <p:cNvPr id="17" name="Graphic 17" descr="Heart with pulse outline">
            <a:extLst>
              <a:ext uri="{FF2B5EF4-FFF2-40B4-BE49-F238E27FC236}">
                <a16:creationId xmlns:a16="http://schemas.microsoft.com/office/drawing/2014/main" id="{210D72FB-6680-4826-A372-E8778AE02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982" y="2432115"/>
            <a:ext cx="638678" cy="6336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14A5D-C956-4A1B-860F-C8A686FEAD61}"/>
              </a:ext>
            </a:extLst>
          </p:cNvPr>
          <p:cNvSpPr txBox="1"/>
          <p:nvPr/>
        </p:nvSpPr>
        <p:spPr>
          <a:xfrm>
            <a:off x="3267977" y="3061769"/>
            <a:ext cx="998622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Save 76 lives every 1M population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76D4989-D3BA-4A89-9444-B9DF3E8B417B}"/>
              </a:ext>
            </a:extLst>
          </p:cNvPr>
          <p:cNvSpPr txBox="1"/>
          <p:nvPr/>
        </p:nvSpPr>
        <p:spPr>
          <a:xfrm>
            <a:off x="5379067" y="2956012"/>
            <a:ext cx="26707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latin typeface="Calibri" panose="020F0502020204030204" pitchFamily="34" charset="0"/>
                <a:cs typeface="Calibri" panose="020F0502020204030204" pitchFamily="34" charset="0"/>
              </a:rPr>
              <a:t>With predict model: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1F3AFD6-A5F2-491B-B04C-857E2CEF58BE}"/>
              </a:ext>
            </a:extLst>
          </p:cNvPr>
          <p:cNvSpPr txBox="1"/>
          <p:nvPr/>
        </p:nvSpPr>
        <p:spPr>
          <a:xfrm>
            <a:off x="6319263" y="1744234"/>
            <a:ext cx="188258" cy="3133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Right Brace 109">
            <a:extLst>
              <a:ext uri="{FF2B5EF4-FFF2-40B4-BE49-F238E27FC236}">
                <a16:creationId xmlns:a16="http://schemas.microsoft.com/office/drawing/2014/main" id="{72C127DB-A016-4D94-9BF2-7DDA81C60317}"/>
              </a:ext>
            </a:extLst>
          </p:cNvPr>
          <p:cNvSpPr/>
          <p:nvPr/>
        </p:nvSpPr>
        <p:spPr>
          <a:xfrm>
            <a:off x="7337840" y="1815948"/>
            <a:ext cx="156882" cy="21683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11" name="Table 12">
            <a:extLst>
              <a:ext uri="{FF2B5EF4-FFF2-40B4-BE49-F238E27FC236}">
                <a16:creationId xmlns:a16="http://schemas.microsoft.com/office/drawing/2014/main" id="{7AA4E2DE-B58F-47FC-B107-E84032655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621634"/>
              </p:ext>
            </p:extLst>
          </p:nvPr>
        </p:nvGraphicFramePr>
        <p:xfrm>
          <a:off x="5440465" y="3407151"/>
          <a:ext cx="1837658" cy="1121693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918829">
                  <a:extLst>
                    <a:ext uri="{9D8B030D-6E8A-4147-A177-3AD203B41FA5}">
                      <a16:colId xmlns:a16="http://schemas.microsoft.com/office/drawing/2014/main" val="4227934324"/>
                    </a:ext>
                  </a:extLst>
                </a:gridCol>
                <a:gridCol w="918829">
                  <a:extLst>
                    <a:ext uri="{9D8B030D-6E8A-4147-A177-3AD203B41FA5}">
                      <a16:colId xmlns:a16="http://schemas.microsoft.com/office/drawing/2014/main" val="3438145667"/>
                    </a:ext>
                  </a:extLst>
                </a:gridCol>
              </a:tblGrid>
              <a:tr h="57359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8227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/>
                        <a:t>1M*0.0003%=3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398134"/>
                  </a:ext>
                </a:extLst>
              </a:tr>
              <a:tr h="5481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/>
                        <a:t>0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C942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15341"/>
                  </a:ext>
                </a:extLst>
              </a:tr>
            </a:tbl>
          </a:graphicData>
        </a:graphic>
      </p:graphicFrame>
      <p:sp>
        <p:nvSpPr>
          <p:cNvPr id="112" name="TextBox 111">
            <a:extLst>
              <a:ext uri="{FF2B5EF4-FFF2-40B4-BE49-F238E27FC236}">
                <a16:creationId xmlns:a16="http://schemas.microsoft.com/office/drawing/2014/main" id="{BFE93E9F-04B2-4A38-8D34-DBA3F03225F7}"/>
              </a:ext>
            </a:extLst>
          </p:cNvPr>
          <p:cNvSpPr txBox="1"/>
          <p:nvPr/>
        </p:nvSpPr>
        <p:spPr>
          <a:xfrm rot="16200000">
            <a:off x="4895016" y="3853069"/>
            <a:ext cx="66168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Actuals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34C6F5-7674-4CCA-AAA8-32B9ADFCC07E}"/>
              </a:ext>
            </a:extLst>
          </p:cNvPr>
          <p:cNvSpPr txBox="1"/>
          <p:nvPr/>
        </p:nvSpPr>
        <p:spPr>
          <a:xfrm>
            <a:off x="5241216" y="3667241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0-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AAA04C1-6BE0-4057-B549-0E57FBFF8D4F}"/>
              </a:ext>
            </a:extLst>
          </p:cNvPr>
          <p:cNvSpPr txBox="1"/>
          <p:nvPr/>
        </p:nvSpPr>
        <p:spPr>
          <a:xfrm>
            <a:off x="5241216" y="4171506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1-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E5AE232-0286-4944-8E99-8D8D2D6F40E7}"/>
              </a:ext>
            </a:extLst>
          </p:cNvPr>
          <p:cNvSpPr txBox="1"/>
          <p:nvPr/>
        </p:nvSpPr>
        <p:spPr>
          <a:xfrm rot="16200000">
            <a:off x="5406478" y="4330654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E79B6CD-8C1A-4DE5-BECE-2E625816509A}"/>
              </a:ext>
            </a:extLst>
          </p:cNvPr>
          <p:cNvSpPr txBox="1"/>
          <p:nvPr/>
        </p:nvSpPr>
        <p:spPr>
          <a:xfrm rot="16200000">
            <a:off x="6556828" y="4331243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CC0E62-FAE2-4C74-A0F8-7DEEF747F4FB}"/>
              </a:ext>
            </a:extLst>
          </p:cNvPr>
          <p:cNvSpPr txBox="1"/>
          <p:nvPr/>
        </p:nvSpPr>
        <p:spPr>
          <a:xfrm>
            <a:off x="5511598" y="4525521"/>
            <a:ext cx="21627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FD6A060-DC16-4F79-8FC5-B675D5EB5923}"/>
              </a:ext>
            </a:extLst>
          </p:cNvPr>
          <p:cNvSpPr txBox="1"/>
          <p:nvPr/>
        </p:nvSpPr>
        <p:spPr>
          <a:xfrm>
            <a:off x="6667551" y="4525521"/>
            <a:ext cx="21627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EC629D5-3E8A-45EE-BB9D-763D57EB4EAC}"/>
              </a:ext>
            </a:extLst>
          </p:cNvPr>
          <p:cNvSpPr txBox="1"/>
          <p:nvPr/>
        </p:nvSpPr>
        <p:spPr>
          <a:xfrm>
            <a:off x="5999447" y="4713759"/>
            <a:ext cx="70714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Predictions</a:t>
            </a:r>
          </a:p>
        </p:txBody>
      </p:sp>
      <p:graphicFrame>
        <p:nvGraphicFramePr>
          <p:cNvPr id="120" name="Table 6">
            <a:extLst>
              <a:ext uri="{FF2B5EF4-FFF2-40B4-BE49-F238E27FC236}">
                <a16:creationId xmlns:a16="http://schemas.microsoft.com/office/drawing/2014/main" id="{770C4378-85A1-4898-999B-F7DDD74A6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403307"/>
              </p:ext>
            </p:extLst>
          </p:nvPr>
        </p:nvGraphicFramePr>
        <p:xfrm>
          <a:off x="5552028" y="1520411"/>
          <a:ext cx="1144198" cy="1033382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1144198">
                  <a:extLst>
                    <a:ext uri="{9D8B030D-6E8A-4147-A177-3AD203B41FA5}">
                      <a16:colId xmlns:a16="http://schemas.microsoft.com/office/drawing/2014/main" val="780500335"/>
                    </a:ext>
                  </a:extLst>
                </a:gridCol>
              </a:tblGrid>
              <a:tr h="51669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1M*</a:t>
                      </a:r>
                      <a:r>
                        <a:rPr lang="en-CA" sz="800" b="0" i="0" u="none" strike="noStrike" noProof="0">
                          <a:solidFill>
                            <a:srgbClr val="FFFFFF"/>
                          </a:solidFill>
                        </a:rPr>
                        <a:t>0.003%</a:t>
                      </a:r>
                      <a:r>
                        <a:rPr lang="en-US" sz="8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=30</a:t>
                      </a:r>
                      <a:endParaRPr lang="en-US" sz="80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solidFill>
                      <a:srgbClr val="8227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898729"/>
                  </a:ext>
                </a:extLst>
              </a:tr>
              <a:tr h="516691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C942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460965"/>
                  </a:ext>
                </a:extLst>
              </a:tr>
            </a:tbl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BB50EC5D-2141-4EB5-8D34-C21636B8B7B0}"/>
              </a:ext>
            </a:extLst>
          </p:cNvPr>
          <p:cNvSpPr txBox="1"/>
          <p:nvPr/>
        </p:nvSpPr>
        <p:spPr>
          <a:xfrm rot="16200000">
            <a:off x="4915068" y="1812713"/>
            <a:ext cx="66168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Actuals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D1AB5EA-D18F-4CAB-B235-817FF53A0E70}"/>
              </a:ext>
            </a:extLst>
          </p:cNvPr>
          <p:cNvSpPr txBox="1"/>
          <p:nvPr/>
        </p:nvSpPr>
        <p:spPr>
          <a:xfrm>
            <a:off x="5286334" y="1641925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0-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922B684-A624-46FD-8E7A-A5AFC5E35CE5}"/>
              </a:ext>
            </a:extLst>
          </p:cNvPr>
          <p:cNvSpPr txBox="1"/>
          <p:nvPr/>
        </p:nvSpPr>
        <p:spPr>
          <a:xfrm>
            <a:off x="5286334" y="2146190"/>
            <a:ext cx="4362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</a:rPr>
              <a:t>1-</a:t>
            </a:r>
          </a:p>
        </p:txBody>
      </p:sp>
      <p:pic>
        <p:nvPicPr>
          <p:cNvPr id="124" name="Graphic 17" descr="Heart with pulse outline">
            <a:extLst>
              <a:ext uri="{FF2B5EF4-FFF2-40B4-BE49-F238E27FC236}">
                <a16:creationId xmlns:a16="http://schemas.microsoft.com/office/drawing/2014/main" id="{A4455C5F-7216-45A5-A2BF-2C33B84DE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3410" y="2425751"/>
            <a:ext cx="638678" cy="63366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FF710D48-FD23-4A1E-A1C2-AAB22F224FCD}"/>
              </a:ext>
            </a:extLst>
          </p:cNvPr>
          <p:cNvSpPr txBox="1"/>
          <p:nvPr/>
        </p:nvSpPr>
        <p:spPr>
          <a:xfrm>
            <a:off x="7634919" y="3066396"/>
            <a:ext cx="998622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latin typeface="Calibri" panose="020F0502020204030204" pitchFamily="34" charset="0"/>
                <a:cs typeface="Calibri" panose="020F0502020204030204" pitchFamily="34" charset="0"/>
              </a:rPr>
              <a:t>Save 27 lives every 1M population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077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3202E-4CDE-4B31-B2EB-8B6103D2F6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71559" y="343089"/>
            <a:ext cx="6404369" cy="347170"/>
          </a:xfrm>
        </p:spPr>
        <p:txBody>
          <a:bodyPr/>
          <a:lstStyle/>
          <a:p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Comparison Summary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611EC275-63E7-44DC-B7CC-0E1B794B8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371413"/>
              </p:ext>
            </p:extLst>
          </p:nvPr>
        </p:nvGraphicFramePr>
        <p:xfrm>
          <a:off x="541734" y="1375171"/>
          <a:ext cx="7980551" cy="2789496"/>
        </p:xfrm>
        <a:graphic>
          <a:graphicData uri="http://schemas.openxmlformats.org/drawingml/2006/table">
            <a:tbl>
              <a:tblPr firstRow="1" bandRow="1">
                <a:tableStyleId>{CDF53BC3-E7A8-463E-828E-C4872C67B5F9}</a:tableStyleId>
              </a:tblPr>
              <a:tblGrid>
                <a:gridCol w="2509242">
                  <a:extLst>
                    <a:ext uri="{9D8B030D-6E8A-4147-A177-3AD203B41FA5}">
                      <a16:colId xmlns:a16="http://schemas.microsoft.com/office/drawing/2014/main" val="2024267085"/>
                    </a:ext>
                  </a:extLst>
                </a:gridCol>
                <a:gridCol w="1695361">
                  <a:extLst>
                    <a:ext uri="{9D8B030D-6E8A-4147-A177-3AD203B41FA5}">
                      <a16:colId xmlns:a16="http://schemas.microsoft.com/office/drawing/2014/main" val="4041942603"/>
                    </a:ext>
                  </a:extLst>
                </a:gridCol>
                <a:gridCol w="1887974">
                  <a:extLst>
                    <a:ext uri="{9D8B030D-6E8A-4147-A177-3AD203B41FA5}">
                      <a16:colId xmlns:a16="http://schemas.microsoft.com/office/drawing/2014/main" val="735175805"/>
                    </a:ext>
                  </a:extLst>
                </a:gridCol>
                <a:gridCol w="1887974">
                  <a:extLst>
                    <a:ext uri="{9D8B030D-6E8A-4147-A177-3AD203B41FA5}">
                      <a16:colId xmlns:a16="http://schemas.microsoft.com/office/drawing/2014/main" val="3135365190"/>
                    </a:ext>
                  </a:extLst>
                </a:gridCol>
              </a:tblGrid>
              <a:tr h="5585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Every 1M population</a:t>
                      </a:r>
                    </a:p>
                  </a:txBody>
                  <a:tcPr anchor="ctr">
                    <a:solidFill>
                      <a:srgbClr val="C942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Without predictive model</a:t>
                      </a:r>
                    </a:p>
                  </a:txBody>
                  <a:tcPr anchor="ctr">
                    <a:solidFill>
                      <a:srgbClr val="C942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 predictive model</a:t>
                      </a:r>
                    </a:p>
                  </a:txBody>
                  <a:tcPr anchor="ctr">
                    <a:solidFill>
                      <a:srgbClr val="C9421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Saved</a:t>
                      </a:r>
                    </a:p>
                  </a:txBody>
                  <a:tcPr anchor="ctr">
                    <a:solidFill>
                      <a:srgbClr val="C942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329804"/>
                  </a:ext>
                </a:extLst>
              </a:tr>
              <a:tr h="5505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H1N1- Cost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$2,362,500,000</a:t>
                      </a:r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$20,305,500</a:t>
                      </a:r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$2,342,194,500</a:t>
                      </a:r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215362"/>
                  </a:ext>
                </a:extLst>
              </a:tr>
              <a:tr h="5505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H1N1- Lives savings</a:t>
                      </a:r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CA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871688"/>
                  </a:ext>
                </a:extLst>
              </a:tr>
              <a:tr h="5505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CA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Seasonal Flu - Cost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$202,996,000</a:t>
                      </a:r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$33,834,500</a:t>
                      </a:r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$169,161,500</a:t>
                      </a:r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621928"/>
                  </a:ext>
                </a:extLst>
              </a:tr>
              <a:tr h="5585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CA" sz="1400" b="0" i="0" u="none" strike="noStrike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Seasonal Flu</a:t>
                      </a:r>
                      <a:r>
                        <a:rPr lang="en-US" sz="1400" b="0" i="0" u="none" strike="noStrike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Lives savings</a:t>
                      </a:r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CA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</a:p>
                  </a:txBody>
                  <a:tcPr anchor="ctr">
                    <a:solidFill>
                      <a:srgbClr val="F7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031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118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41"/>
          <p:cNvSpPr txBox="1">
            <a:spLocks noGrp="1"/>
          </p:cNvSpPr>
          <p:nvPr>
            <p:ph type="title"/>
          </p:nvPr>
        </p:nvSpPr>
        <p:spPr>
          <a:xfrm>
            <a:off x="1714113" y="2236782"/>
            <a:ext cx="5721628" cy="120783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 panose="020F0502020204030204" pitchFamily="34" charset="0"/>
                <a:cs typeface="Calibri" panose="020F0502020204030204" pitchFamily="34" charset="0"/>
              </a:rPr>
              <a:t>RECOMMENDATIONS</a:t>
            </a:r>
            <a:endParaRPr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14" name="Google Shape;3514;p41"/>
          <p:cNvSpPr txBox="1">
            <a:spLocks noGrp="1"/>
          </p:cNvSpPr>
          <p:nvPr>
            <p:ph type="title" idx="2"/>
          </p:nvPr>
        </p:nvSpPr>
        <p:spPr>
          <a:xfrm>
            <a:off x="2452300" y="1327763"/>
            <a:ext cx="4239300" cy="8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 panose="020F0502020204030204" pitchFamily="34" charset="0"/>
                <a:cs typeface="Calibri" panose="020F0502020204030204" pitchFamily="34" charset="0"/>
              </a:rPr>
              <a:t>04.</a:t>
            </a:r>
            <a:endParaRPr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">
            <a:extLst>
              <a:ext uri="{FF2B5EF4-FFF2-40B4-BE49-F238E27FC236}">
                <a16:creationId xmlns:a16="http://schemas.microsoft.com/office/drawing/2014/main" id="{A8CFCD5E-C958-43EA-8521-00A8DFC90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76" y="1266802"/>
            <a:ext cx="3878313" cy="1568261"/>
          </a:xfrm>
        </p:spPr>
        <p:txBody>
          <a:bodyPr/>
          <a:lstStyle/>
          <a:p>
            <a:r>
              <a:rPr lang="zh-CN" altLang="en-US" sz="1100" dirty="0">
                <a:latin typeface="Calibri"/>
                <a:cs typeface="Calibri"/>
              </a:rPr>
              <a:t>Feature importance shows Age as a significant feature</a:t>
            </a:r>
          </a:p>
          <a:p>
            <a:r>
              <a:rPr lang="zh-CN" altLang="en-US" sz="1100" dirty="0">
                <a:latin typeface="Calibri"/>
                <a:cs typeface="Calibri"/>
              </a:rPr>
              <a:t>Younger age groups are less likely to get vaccinated</a:t>
            </a:r>
          </a:p>
          <a:p>
            <a:r>
              <a:rPr lang="zh-CN" altLang="en-US" sz="1100" dirty="0">
                <a:latin typeface="Calibri"/>
                <a:cs typeface="Calibri"/>
              </a:rPr>
              <a:t>Younger age groups are less likely to see flu as a risk</a:t>
            </a:r>
          </a:p>
          <a:p>
            <a:r>
              <a:rPr lang="zh-CN" altLang="en-US" sz="1100" dirty="0">
                <a:latin typeface="Calibri"/>
                <a:cs typeface="Calibri"/>
              </a:rPr>
              <a:t>Younger age groups are also more likely to go out</a:t>
            </a:r>
          </a:p>
          <a:p>
            <a:endParaRPr lang="zh-CN" altLang="en-US" sz="1100" dirty="0">
              <a:latin typeface="Calibri"/>
              <a:cs typeface="Calibri"/>
            </a:endParaRPr>
          </a:p>
          <a:p>
            <a:pPr marL="152400" indent="0">
              <a:buNone/>
            </a:pPr>
            <a:endParaRPr lang="zh-CN" altLang="en-US" sz="1100" dirty="0">
              <a:latin typeface="Calibri"/>
              <a:cs typeface="Calibri"/>
            </a:endParaRP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B93AC577-3DF7-4CFF-B8FD-5606336E14F3}"/>
              </a:ext>
            </a:extLst>
          </p:cNvPr>
          <p:cNvSpPr txBox="1">
            <a:spLocks/>
          </p:cNvSpPr>
          <p:nvPr/>
        </p:nvSpPr>
        <p:spPr>
          <a:xfrm>
            <a:off x="529500" y="3463293"/>
            <a:ext cx="3880834" cy="104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Text"/>
              <a:buChar char="●"/>
              <a:defRPr sz="12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r>
              <a:rPr lang="zh-CN" alt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Run awareness campaigns in collaboration with scchool/college board before each season the virus spreads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Run campaigns in high viral seasons between podcasts, on Spotify, Facebook, Instagram and Apple Music</a:t>
            </a:r>
          </a:p>
          <a:p>
            <a:r>
              <a:rPr lang="zh-CN" alt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Ask doctors to check all people between the age of 15 to 30 if they have recieved flu shots, on every medical visit</a:t>
            </a:r>
          </a:p>
          <a:p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BC1AB-A80E-4C6F-A6A0-3BC8C1EFAFAE}"/>
              </a:ext>
            </a:extLst>
          </p:cNvPr>
          <p:cNvSpPr txBox="1"/>
          <p:nvPr/>
        </p:nvSpPr>
        <p:spPr>
          <a:xfrm>
            <a:off x="847164" y="103878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The Model Says...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475FF0-99F1-4228-91AC-FD95359F3460}"/>
              </a:ext>
            </a:extLst>
          </p:cNvPr>
          <p:cNvSpPr txBox="1"/>
          <p:nvPr/>
        </p:nvSpPr>
        <p:spPr>
          <a:xfrm>
            <a:off x="847164" y="278017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The Government Should...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05D1E3-BB22-4DA3-BD8E-F0BA2E87DD3B}"/>
              </a:ext>
            </a:extLst>
          </p:cNvPr>
          <p:cNvCxnSpPr/>
          <p:nvPr/>
        </p:nvCxnSpPr>
        <p:spPr>
          <a:xfrm>
            <a:off x="492498" y="818591"/>
            <a:ext cx="33617" cy="3435723"/>
          </a:xfrm>
          <a:prstGeom prst="straightConnector1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191C94-68B7-4E65-9F5F-76707098DBA2}"/>
              </a:ext>
            </a:extLst>
          </p:cNvPr>
          <p:cNvSpPr txBox="1"/>
          <p:nvPr/>
        </p:nvSpPr>
        <p:spPr>
          <a:xfrm rot="16200000">
            <a:off x="-662268" y="1925769"/>
            <a:ext cx="18220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0070C0"/>
                </a:solidFill>
                <a:latin typeface="Calibri"/>
                <a:cs typeface="Calibri"/>
              </a:rPr>
              <a:t>Age Group</a:t>
            </a: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C5BEC9CC-C55C-4E14-A5F1-D9CB9666A26A}"/>
              </a:ext>
            </a:extLst>
          </p:cNvPr>
          <p:cNvSpPr txBox="1">
            <a:spLocks/>
          </p:cNvSpPr>
          <p:nvPr/>
        </p:nvSpPr>
        <p:spPr>
          <a:xfrm>
            <a:off x="4906517" y="1298178"/>
            <a:ext cx="4207765" cy="154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Text"/>
              <a:buChar char="●"/>
              <a:defRPr sz="12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r>
              <a:rPr lang="zh-CN" altLang="en-US" sz="1100" dirty="0">
                <a:latin typeface="Calibri"/>
                <a:cs typeface="Calibri"/>
              </a:rPr>
              <a:t>Feature importance shows Doctors Advice impacts the opinion of respondents</a:t>
            </a:r>
          </a:p>
          <a:p>
            <a:r>
              <a:rPr lang="zh-CN" altLang="en-US" sz="1100" dirty="0">
                <a:latin typeface="Calibri"/>
                <a:cs typeface="Calibri"/>
              </a:rPr>
              <a:t>People with doctors advice are more likely to get a shot</a:t>
            </a:r>
          </a:p>
          <a:p>
            <a:endParaRPr lang="zh-CN" altLang="en-US" sz="1100" dirty="0">
              <a:latin typeface="Calibri"/>
              <a:cs typeface="Calibri"/>
            </a:endParaRPr>
          </a:p>
          <a:p>
            <a:pPr marL="152400" indent="0">
              <a:buNone/>
            </a:pPr>
            <a:endParaRPr lang="zh-CN" altLang="en-US" sz="1100" dirty="0">
              <a:latin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947D93-0606-4948-8E39-E8571F588C6F}"/>
              </a:ext>
            </a:extLst>
          </p:cNvPr>
          <p:cNvSpPr txBox="1"/>
          <p:nvPr/>
        </p:nvSpPr>
        <p:spPr>
          <a:xfrm>
            <a:off x="5257799" y="10253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The Model Says...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9431D7-4EB0-432A-87DE-42B8F0EACA94}"/>
              </a:ext>
            </a:extLst>
          </p:cNvPr>
          <p:cNvSpPr txBox="1"/>
          <p:nvPr/>
        </p:nvSpPr>
        <p:spPr>
          <a:xfrm>
            <a:off x="5257799" y="276673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The Government Should...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B3F74C-4985-4B38-A878-B51DED1C22EE}"/>
              </a:ext>
            </a:extLst>
          </p:cNvPr>
          <p:cNvCxnSpPr>
            <a:cxnSpLocks/>
          </p:cNvCxnSpPr>
          <p:nvPr/>
        </p:nvCxnSpPr>
        <p:spPr>
          <a:xfrm>
            <a:off x="4903133" y="805144"/>
            <a:ext cx="33617" cy="3435723"/>
          </a:xfrm>
          <a:prstGeom prst="straightConnector1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B9A95A-751A-451D-B2E0-A16AB9C0F0E2}"/>
              </a:ext>
            </a:extLst>
          </p:cNvPr>
          <p:cNvSpPr txBox="1"/>
          <p:nvPr/>
        </p:nvSpPr>
        <p:spPr>
          <a:xfrm rot="16200000">
            <a:off x="3102909" y="2339267"/>
            <a:ext cx="31331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0070C0"/>
                </a:solidFill>
                <a:latin typeface="Calibri"/>
                <a:cs typeface="Calibri"/>
              </a:rPr>
              <a:t>Doctor's Recommendation</a:t>
            </a:r>
          </a:p>
        </p:txBody>
      </p:sp>
      <p:sp>
        <p:nvSpPr>
          <p:cNvPr id="18" name="文本占位符 2">
            <a:extLst>
              <a:ext uri="{FF2B5EF4-FFF2-40B4-BE49-F238E27FC236}">
                <a16:creationId xmlns:a16="http://schemas.microsoft.com/office/drawing/2014/main" id="{6AD697B0-1C1A-487A-ADEA-BFDF213E4AA9}"/>
              </a:ext>
            </a:extLst>
          </p:cNvPr>
          <p:cNvSpPr txBox="1">
            <a:spLocks/>
          </p:cNvSpPr>
          <p:nvPr/>
        </p:nvSpPr>
        <p:spPr>
          <a:xfrm>
            <a:off x="4922006" y="3261447"/>
            <a:ext cx="4180871" cy="107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Text"/>
              <a:buChar char="●"/>
              <a:defRPr sz="12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r>
              <a:rPr lang="zh-CN" alt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Ask doctors to recommend patients to get vaccines</a:t>
            </a:r>
          </a:p>
          <a:p>
            <a:r>
              <a:rPr lang="zh-CN" alt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Invest in doctor's awareness programs to effectively communicate in masses the importance of getting vaccinated</a:t>
            </a:r>
          </a:p>
          <a:p>
            <a:r>
              <a:rPr lang="zh-CN" alt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Provide basic quantites of vaccines to doctors FOC</a:t>
            </a:r>
          </a:p>
          <a:p>
            <a:r>
              <a:rPr lang="zh-CN" alt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Open more accessible on sites with a doctor</a:t>
            </a:r>
          </a:p>
        </p:txBody>
      </p:sp>
    </p:spTree>
    <p:extLst>
      <p:ext uri="{BB962C8B-B14F-4D97-AF65-F5344CB8AC3E}">
        <p14:creationId xmlns:p14="http://schemas.microsoft.com/office/powerpoint/2010/main" val="30836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">
            <a:extLst>
              <a:ext uri="{FF2B5EF4-FFF2-40B4-BE49-F238E27FC236}">
                <a16:creationId xmlns:a16="http://schemas.microsoft.com/office/drawing/2014/main" id="{A8CFCD5E-C958-43EA-8521-00A8DFC90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400" y="721356"/>
            <a:ext cx="3878313" cy="1070720"/>
          </a:xfrm>
        </p:spPr>
        <p:txBody>
          <a:bodyPr/>
          <a:lstStyle/>
          <a:p>
            <a:r>
              <a:rPr lang="zh-CN" alt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Individual belonging to black race are less likely to get vaccinated</a:t>
            </a:r>
          </a:p>
          <a:p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B93AC577-3DF7-4CFF-B8FD-5606336E14F3}"/>
              </a:ext>
            </a:extLst>
          </p:cNvPr>
          <p:cNvSpPr txBox="1">
            <a:spLocks/>
          </p:cNvSpPr>
          <p:nvPr/>
        </p:nvSpPr>
        <p:spPr>
          <a:xfrm>
            <a:off x="499433" y="1665921"/>
            <a:ext cx="3952271" cy="107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Text"/>
              <a:buChar char="●"/>
              <a:defRPr sz="12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r>
              <a:rPr lang="zh-CN" altLang="en-US" sz="1100" dirty="0">
                <a:latin typeface="Calibri"/>
                <a:cs typeface="Calibri"/>
              </a:rPr>
              <a:t>Run radio/SMS ads in location with higher density of black population</a:t>
            </a:r>
          </a:p>
          <a:p>
            <a:r>
              <a:rPr lang="zh-CN" altLang="en-US" sz="1100" dirty="0">
                <a:latin typeface="Calibri"/>
                <a:cs typeface="Calibri"/>
              </a:rPr>
              <a:t>Invest in celebrity endorsement (Will Smith/Oprah Winfrey, etc)</a:t>
            </a:r>
          </a:p>
          <a:p>
            <a:endParaRPr lang="zh-CN" altLang="en-US" sz="1100" dirty="0">
              <a:latin typeface="Calibri"/>
              <a:cs typeface="Calibri"/>
            </a:endParaRPr>
          </a:p>
          <a:p>
            <a:endParaRPr lang="zh-CN" altLang="en-US" sz="1100" dirty="0">
              <a:latin typeface="Calibri"/>
              <a:cs typeface="Calibri"/>
            </a:endParaRPr>
          </a:p>
          <a:p>
            <a:pPr marL="152400" indent="0">
              <a:buNone/>
            </a:pPr>
            <a:endParaRPr lang="zh-CN" altLang="en-US" sz="1100" dirty="0">
              <a:latin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BC1AB-A80E-4C6F-A6A0-3BC8C1EFAFAE}"/>
              </a:ext>
            </a:extLst>
          </p:cNvPr>
          <p:cNvSpPr txBox="1"/>
          <p:nvPr/>
        </p:nvSpPr>
        <p:spPr>
          <a:xfrm>
            <a:off x="847164" y="580744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The Model Says...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475FF0-99F1-4228-91AC-FD95359F3460}"/>
              </a:ext>
            </a:extLst>
          </p:cNvPr>
          <p:cNvSpPr txBox="1"/>
          <p:nvPr/>
        </p:nvSpPr>
        <p:spPr>
          <a:xfrm>
            <a:off x="857438" y="131240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The Government Should...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05D1E3-BB22-4DA3-BD8E-F0BA2E87DD3B}"/>
              </a:ext>
            </a:extLst>
          </p:cNvPr>
          <p:cNvCxnSpPr/>
          <p:nvPr/>
        </p:nvCxnSpPr>
        <p:spPr>
          <a:xfrm flipH="1">
            <a:off x="485775" y="555533"/>
            <a:ext cx="6723" cy="1694329"/>
          </a:xfrm>
          <a:prstGeom prst="straightConnector1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191C94-68B7-4E65-9F5F-76707098DBA2}"/>
              </a:ext>
            </a:extLst>
          </p:cNvPr>
          <p:cNvSpPr txBox="1"/>
          <p:nvPr/>
        </p:nvSpPr>
        <p:spPr>
          <a:xfrm rot="16200000">
            <a:off x="-218516" y="1204093"/>
            <a:ext cx="83371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  <a:latin typeface="Calibri"/>
                <a:cs typeface="Calibri"/>
              </a:rPr>
              <a:t>Race</a:t>
            </a: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C5BEC9CC-C55C-4E14-A5F1-D9CB9666A26A}"/>
              </a:ext>
            </a:extLst>
          </p:cNvPr>
          <p:cNvSpPr txBox="1">
            <a:spLocks/>
          </p:cNvSpPr>
          <p:nvPr/>
        </p:nvSpPr>
        <p:spPr>
          <a:xfrm>
            <a:off x="4906517" y="1311625"/>
            <a:ext cx="4207765" cy="154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Text"/>
              <a:buChar char="●"/>
              <a:defRPr sz="12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r>
              <a:rPr lang="zh-CN" alt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The model can save costs in billions</a:t>
            </a:r>
          </a:p>
          <a:p>
            <a:r>
              <a:rPr lang="zh-CN" alt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This does not account economic costs of people falling sick and not going to work, stores being closed, unemployment benefits, etc</a:t>
            </a:r>
          </a:p>
          <a:p>
            <a:r>
              <a:rPr lang="zh-CN" alt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Adding them will boost the cost further up</a:t>
            </a:r>
          </a:p>
          <a:p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947D93-0606-4948-8E39-E8571F588C6F}"/>
              </a:ext>
            </a:extLst>
          </p:cNvPr>
          <p:cNvSpPr txBox="1"/>
          <p:nvPr/>
        </p:nvSpPr>
        <p:spPr>
          <a:xfrm>
            <a:off x="5257799" y="103878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The Model Says...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9431D7-4EB0-432A-87DE-42B8F0EACA94}"/>
              </a:ext>
            </a:extLst>
          </p:cNvPr>
          <p:cNvSpPr txBox="1"/>
          <p:nvPr/>
        </p:nvSpPr>
        <p:spPr>
          <a:xfrm>
            <a:off x="5257799" y="278017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The Government Should...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B3F74C-4985-4B38-A878-B51DED1C22EE}"/>
              </a:ext>
            </a:extLst>
          </p:cNvPr>
          <p:cNvCxnSpPr>
            <a:cxnSpLocks/>
          </p:cNvCxnSpPr>
          <p:nvPr/>
        </p:nvCxnSpPr>
        <p:spPr>
          <a:xfrm>
            <a:off x="4903133" y="818591"/>
            <a:ext cx="33617" cy="3435723"/>
          </a:xfrm>
          <a:prstGeom prst="straightConnector1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B9A95A-751A-451D-B2E0-A16AB9C0F0E2}"/>
              </a:ext>
            </a:extLst>
          </p:cNvPr>
          <p:cNvSpPr txBox="1"/>
          <p:nvPr/>
        </p:nvSpPr>
        <p:spPr>
          <a:xfrm rot="16200000">
            <a:off x="3583641" y="1871982"/>
            <a:ext cx="21717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0070C0"/>
                </a:solidFill>
                <a:latin typeface="Calibri"/>
                <a:cs typeface="Calibri"/>
              </a:rPr>
              <a:t>Financials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8" name="文本占位符 2">
            <a:extLst>
              <a:ext uri="{FF2B5EF4-FFF2-40B4-BE49-F238E27FC236}">
                <a16:creationId xmlns:a16="http://schemas.microsoft.com/office/drawing/2014/main" id="{6AD697B0-1C1A-487A-ADEA-BFDF213E4AA9}"/>
              </a:ext>
            </a:extLst>
          </p:cNvPr>
          <p:cNvSpPr txBox="1">
            <a:spLocks/>
          </p:cNvSpPr>
          <p:nvPr/>
        </p:nvSpPr>
        <p:spPr>
          <a:xfrm>
            <a:off x="4993924" y="3274894"/>
            <a:ext cx="4180871" cy="107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Text"/>
              <a:buChar char="●"/>
              <a:defRPr sz="12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r>
              <a:rPr lang="zh-CN" alt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Invest in the Model. Of course</a:t>
            </a:r>
          </a:p>
        </p:txBody>
      </p: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ED94A411-53AD-4818-A2A1-41A984595B0B}"/>
              </a:ext>
            </a:extLst>
          </p:cNvPr>
          <p:cNvSpPr txBox="1">
            <a:spLocks/>
          </p:cNvSpPr>
          <p:nvPr/>
        </p:nvSpPr>
        <p:spPr>
          <a:xfrm>
            <a:off x="501836" y="3039152"/>
            <a:ext cx="3878313" cy="107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Text"/>
              <a:buChar char="●"/>
              <a:defRPr sz="12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r>
              <a:rPr lang="zh-CN" altLang="en-US" sz="1100" dirty="0">
                <a:latin typeface="Calibri"/>
                <a:cs typeface="Calibri"/>
              </a:rPr>
              <a:t>People who rate higher on having an opinion of falling sick due to </a:t>
            </a:r>
            <a:r>
              <a:rPr lang="zh-CN" alt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vaccine</a:t>
            </a:r>
            <a:r>
              <a:rPr lang="zh-CN" altLang="en-US" sz="1100" dirty="0">
                <a:latin typeface="Calibri"/>
                <a:cs typeface="Calibri"/>
              </a:rPr>
              <a:t>, are less likely to get one</a:t>
            </a:r>
          </a:p>
          <a:p>
            <a:endParaRPr lang="zh-CN" altLang="en-US" sz="1100" dirty="0">
              <a:latin typeface="Calibri"/>
              <a:cs typeface="Calibri"/>
            </a:endParaRPr>
          </a:p>
          <a:p>
            <a:pPr marL="152400" indent="0">
              <a:buFont typeface="Red Hat Text"/>
              <a:buNone/>
            </a:pPr>
            <a:endParaRPr lang="zh-CN" altLang="en-US" sz="1100" dirty="0">
              <a:latin typeface="Calibri"/>
              <a:cs typeface="Calibri"/>
            </a:endParaRP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498A4F1F-ED80-4ACD-AA86-780E8EBEB7F8}"/>
              </a:ext>
            </a:extLst>
          </p:cNvPr>
          <p:cNvSpPr txBox="1">
            <a:spLocks/>
          </p:cNvSpPr>
          <p:nvPr/>
        </p:nvSpPr>
        <p:spPr>
          <a:xfrm>
            <a:off x="503800" y="3992229"/>
            <a:ext cx="3952271" cy="107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Text"/>
              <a:buChar char="●"/>
              <a:defRPr sz="12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r>
              <a:rPr lang="zh-CN" alt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Run awareness campaign that falling sick is normal</a:t>
            </a:r>
          </a:p>
          <a:p>
            <a:r>
              <a:rPr lang="zh-CN" alt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Insure any health related issues post vaccine shot for 48 hours</a:t>
            </a:r>
          </a:p>
          <a:p>
            <a:pPr marL="152400" indent="0">
              <a:buNone/>
            </a:pPr>
            <a:endParaRPr lang="en-CA" altLang="zh-CN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endParaRPr lang="en-CA" altLang="zh-CN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26F6F1-E8F5-4A0D-8431-D23C7ECB3B73}"/>
              </a:ext>
            </a:extLst>
          </p:cNvPr>
          <p:cNvSpPr txBox="1"/>
          <p:nvPr/>
        </p:nvSpPr>
        <p:spPr>
          <a:xfrm>
            <a:off x="846394" y="2827805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The Model Says...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8CFDA6-BD0F-4173-A84D-99186C0A9716}"/>
              </a:ext>
            </a:extLst>
          </p:cNvPr>
          <p:cNvSpPr txBox="1"/>
          <p:nvPr/>
        </p:nvSpPr>
        <p:spPr>
          <a:xfrm>
            <a:off x="861805" y="3685772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/>
                <a:cs typeface="Calibri"/>
              </a:rPr>
              <a:t>The Government Should...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2DB669-D817-4B95-8E86-299BFD43C7AF}"/>
              </a:ext>
            </a:extLst>
          </p:cNvPr>
          <p:cNvCxnSpPr>
            <a:cxnSpLocks/>
          </p:cNvCxnSpPr>
          <p:nvPr/>
        </p:nvCxnSpPr>
        <p:spPr>
          <a:xfrm flipH="1">
            <a:off x="485005" y="2862123"/>
            <a:ext cx="6723" cy="1694329"/>
          </a:xfrm>
          <a:prstGeom prst="straightConnector1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D70DCE-91BB-49C0-99CC-4F6D9F9B9E01}"/>
              </a:ext>
            </a:extLst>
          </p:cNvPr>
          <p:cNvSpPr txBox="1"/>
          <p:nvPr/>
        </p:nvSpPr>
        <p:spPr>
          <a:xfrm rot="16200000">
            <a:off x="-967138" y="2980086"/>
            <a:ext cx="23801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  <a:latin typeface="Calibri"/>
                <a:cs typeface="Calibri"/>
              </a:rPr>
              <a:t>Falling Sick</a:t>
            </a:r>
          </a:p>
        </p:txBody>
      </p:sp>
    </p:spTree>
    <p:extLst>
      <p:ext uri="{BB962C8B-B14F-4D97-AF65-F5344CB8AC3E}">
        <p14:creationId xmlns:p14="http://schemas.microsoft.com/office/powerpoint/2010/main" val="3927570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3202E-4CDE-4B31-B2EB-8B6103D2F6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1250" y="373449"/>
            <a:ext cx="7704000" cy="572700"/>
          </a:xfrm>
        </p:spPr>
        <p:txBody>
          <a:bodyPr/>
          <a:lstStyle/>
          <a:p>
            <a:r>
              <a:rPr lang="en-CA" altLang="zh-CN" sz="2800" b="1">
                <a:latin typeface="Calibri" panose="020F0502020204030204" pitchFamily="34" charset="0"/>
                <a:cs typeface="Calibri" panose="020F0502020204030204" pitchFamily="34" charset="0"/>
              </a:rPr>
              <a:t>Future Work</a:t>
            </a:r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AC14D8-B586-42F1-89AB-E52DE5E14F7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55588" y="1410325"/>
            <a:ext cx="5336033" cy="2980785"/>
          </a:xfrm>
        </p:spPr>
        <p:txBody>
          <a:bodyPr/>
          <a:lstStyle/>
          <a:p>
            <a:r>
              <a:rPr lang="zh-CN" altLang="en-US" sz="1200">
                <a:latin typeface="Calibri" panose="020F0502020204030204" pitchFamily="34" charset="0"/>
                <a:cs typeface="Calibri" panose="020F0502020204030204" pitchFamily="34" charset="0"/>
              </a:rPr>
              <a:t>More Hypertuning</a:t>
            </a:r>
            <a:endParaRPr lang="en-US" altLang="zh-CN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endParaRPr lang="zh-CN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1200">
                <a:latin typeface="Calibri" panose="020F0502020204030204" pitchFamily="34" charset="0"/>
                <a:cs typeface="Calibri" panose="020F0502020204030204" pitchFamily="34" charset="0"/>
              </a:rPr>
              <a:t>More Trials</a:t>
            </a:r>
            <a:endParaRPr lang="en-US" altLang="zh-CN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endParaRPr lang="zh-CN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1200">
                <a:latin typeface="Calibri" panose="020F0502020204030204" pitchFamily="34" charset="0"/>
                <a:cs typeface="Calibri" panose="020F0502020204030204" pitchFamily="34" charset="0"/>
              </a:rPr>
              <a:t>More ensemble techniques with better hypertuned models</a:t>
            </a:r>
            <a:endParaRPr lang="en-US" altLang="zh-CN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indent="0">
              <a:buNone/>
            </a:pPr>
            <a:endParaRPr lang="en-US" altLang="zh-CN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1200">
                <a:latin typeface="Calibri" panose="020F0502020204030204" pitchFamily="34" charset="0"/>
                <a:cs typeface="Calibri" panose="020F0502020204030204" pitchFamily="34" charset="0"/>
              </a:rPr>
              <a:t>Better pre</a:t>
            </a:r>
            <a:r>
              <a:rPr lang="en-US" altLang="zh-CN" sz="120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en-US" sz="1200">
                <a:latin typeface="Calibri" panose="020F0502020204030204" pitchFamily="34" charset="0"/>
                <a:cs typeface="Calibri" panose="020F0502020204030204" pitchFamily="34" charset="0"/>
              </a:rPr>
              <a:t>processing techniques like :</a:t>
            </a:r>
            <a:endParaRPr lang="en-US" altLang="zh-CN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0"/>
            <a:r>
              <a:rPr lang="zh-CN" altLang="en-US" sz="1200">
                <a:latin typeface="Calibri" panose="020F0502020204030204" pitchFamily="34" charset="0"/>
                <a:cs typeface="Calibri" panose="020F0502020204030204" pitchFamily="34" charset="0"/>
              </a:rPr>
              <a:t> Balancing data based on target variables</a:t>
            </a:r>
            <a:endParaRPr lang="en-US" altLang="zh-CN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7995" indent="0"/>
            <a:r>
              <a:rPr lang="zh-CN" altLang="en-US" sz="1200">
                <a:latin typeface="Calibri" panose="020F0502020204030204" pitchFamily="34" charset="0"/>
                <a:cs typeface="Calibri" panose="020F0502020204030204" pitchFamily="34" charset="0"/>
              </a:rPr>
              <a:t> Encoding each features differently using techniques like one hot encoding, label encoding or binning</a:t>
            </a:r>
            <a:endParaRPr lang="en-US" altLang="zh-CN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0"/>
            <a:r>
              <a:rPr lang="en-US" altLang="zh-CN" sz="1200">
                <a:latin typeface="Calibri" panose="020F0502020204030204" pitchFamily="34" charset="0"/>
                <a:cs typeface="Calibri" panose="020F0502020204030204" pitchFamily="34" charset="0"/>
              </a:rPr>
              <a:t> Feat</a:t>
            </a:r>
            <a:r>
              <a:rPr lang="zh-CN" sz="120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altLang="zh-CN" sz="1200">
                <a:latin typeface="Calibri" panose="020F0502020204030204" pitchFamily="34" charset="0"/>
                <a:cs typeface="Calibri" panose="020F0502020204030204" pitchFamily="34" charset="0"/>
              </a:rPr>
              <a:t>re</a:t>
            </a:r>
            <a:r>
              <a:rPr lang="zh-CN" sz="1200">
                <a:latin typeface="Calibri" panose="020F0502020204030204" pitchFamily="34" charset="0"/>
                <a:cs typeface="Calibri" panose="020F0502020204030204" pitchFamily="34" charset="0"/>
              </a:rPr>
              <a:t> s</a:t>
            </a:r>
            <a:r>
              <a:rPr lang="en-US" altLang="zh-CN" sz="1200">
                <a:latin typeface="Calibri" panose="020F0502020204030204" pitchFamily="34" charset="0"/>
                <a:cs typeface="Calibri" panose="020F0502020204030204" pitchFamily="34" charset="0"/>
              </a:rPr>
              <a:t>calling</a:t>
            </a:r>
            <a:r>
              <a:rPr lang="zh-CN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>
                <a:latin typeface="Calibri" panose="020F0502020204030204" pitchFamily="34" charset="0"/>
                <a:cs typeface="Calibri" panose="020F0502020204030204" pitchFamily="34" charset="0"/>
              </a:rPr>
              <a:t>(if</a:t>
            </a:r>
            <a:r>
              <a:rPr lang="zh-CN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>
                <a:latin typeface="Calibri" panose="020F0502020204030204" pitchFamily="34" charset="0"/>
                <a:cs typeface="Calibri" panose="020F0502020204030204" pitchFamily="34" charset="0"/>
              </a:rPr>
              <a:t>necessary)</a:t>
            </a:r>
          </a:p>
          <a:p>
            <a:pPr indent="0"/>
            <a:r>
              <a:rPr lang="en-US" altLang="zh-CN" sz="1200">
                <a:latin typeface="Calibri" panose="020F0502020204030204" pitchFamily="34" charset="0"/>
                <a:cs typeface="Calibri" panose="020F0502020204030204" pitchFamily="34" charset="0"/>
              </a:rPr>
              <a:t>More feature engineering (create more features based on existing features)</a:t>
            </a:r>
          </a:p>
          <a:p>
            <a:pPr indent="0">
              <a:buNone/>
            </a:pPr>
            <a:endParaRPr lang="zh-CN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200">
                <a:latin typeface="Calibri" panose="020F0502020204030204" pitchFamily="34" charset="0"/>
                <a:cs typeface="Calibri" panose="020F0502020204030204" pitchFamily="34" charset="0"/>
              </a:rPr>
              <a:t>Try more optimization frameworks like </a:t>
            </a:r>
            <a:r>
              <a:rPr lang="en-US" altLang="zh-CN" sz="1200" err="1">
                <a:latin typeface="Calibri" panose="020F0502020204030204" pitchFamily="34" charset="0"/>
                <a:cs typeface="Calibri" panose="020F0502020204030204" pitchFamily="34" charset="0"/>
              </a:rPr>
              <a:t>Optuna</a:t>
            </a:r>
            <a:r>
              <a:rPr lang="en-US" altLang="zh-CN" sz="1200">
                <a:latin typeface="Calibri" panose="020F0502020204030204" pitchFamily="34" charset="0"/>
                <a:cs typeface="Calibri" panose="020F0502020204030204" pitchFamily="34" charset="0"/>
              </a:rPr>
              <a:t> with different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FAF49B-6D30-4CCD-82CA-358CCEB88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24" y="1460500"/>
            <a:ext cx="3102188" cy="2736851"/>
          </a:xfrm>
          <a:prstGeom prst="rect">
            <a:avLst/>
          </a:prstGeom>
        </p:spPr>
      </p:pic>
      <p:pic>
        <p:nvPicPr>
          <p:cNvPr id="8" name="Graphic 7" descr="Space Saucer with solid fill">
            <a:extLst>
              <a:ext uri="{FF2B5EF4-FFF2-40B4-BE49-F238E27FC236}">
                <a16:creationId xmlns:a16="http://schemas.microsoft.com/office/drawing/2014/main" id="{E44560FE-9911-4D5E-9637-C4740EF86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588" y="2025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67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6939C-D2AF-4EAB-A3ED-99978D5967A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412146"/>
            <a:ext cx="7704000" cy="572700"/>
          </a:xfrm>
        </p:spPr>
        <p:txBody>
          <a:bodyPr/>
          <a:lstStyle/>
          <a:p>
            <a:r>
              <a:rPr lang="en-US" sz="2800" b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6755F-0A0E-45E7-A299-8F1DBF7DBF5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20000" y="1134994"/>
            <a:ext cx="7704000" cy="334632"/>
          </a:xfrm>
        </p:spPr>
        <p:txBody>
          <a:bodyPr/>
          <a:lstStyle/>
          <a:p>
            <a:pPr marL="152400" indent="0" algn="ctr">
              <a:buNone/>
            </a:pP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With infectious diseases spreading, the strain on the health care system can be excessive if the population does not accept the available vaccines to protect themselves and others.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8B2AAC-8811-472F-B3A5-57F8677737BF}"/>
              </a:ext>
            </a:extLst>
          </p:cNvPr>
          <p:cNvSpPr txBox="1">
            <a:spLocks/>
          </p:cNvSpPr>
          <p:nvPr/>
        </p:nvSpPr>
        <p:spPr>
          <a:xfrm>
            <a:off x="720000" y="184023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accent2"/>
              </a:buClr>
              <a:buSzPts val="3600"/>
              <a:buFont typeface="Rubik ExtraBold"/>
              <a:buNone/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ubik Extra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DF6A01B-1F9C-471D-8793-6675B5BBE785}"/>
              </a:ext>
            </a:extLst>
          </p:cNvPr>
          <p:cNvSpPr txBox="1">
            <a:spLocks/>
          </p:cNvSpPr>
          <p:nvPr/>
        </p:nvSpPr>
        <p:spPr>
          <a:xfrm>
            <a:off x="705712" y="2611369"/>
            <a:ext cx="7704000" cy="33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Text"/>
              <a:buChar char="●"/>
              <a:defRPr sz="12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52400" indent="0" algn="ctr">
              <a:buNone/>
            </a:pP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U.S. Government is looking to build a model that will predict how likely the population is to take the H1N1 and Seasonal Flu vaccine.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B7B84A-AB9B-44D6-AA11-0C6F45F490B8}"/>
              </a:ext>
            </a:extLst>
          </p:cNvPr>
          <p:cNvSpPr txBox="1">
            <a:spLocks/>
          </p:cNvSpPr>
          <p:nvPr/>
        </p:nvSpPr>
        <p:spPr>
          <a:xfrm>
            <a:off x="699759" y="32200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ubik ExtraBold"/>
              <a:buNone/>
              <a:defRPr sz="3600" b="0" i="0" u="none" strike="noStrike" cap="none">
                <a:solidFill>
                  <a:schemeClr val="accent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The Data Set</a:t>
            </a:r>
            <a:endParaRPr lang="en-US" b="1"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C80484C-8726-41E0-AAF9-8F4F27C3FA5F}"/>
              </a:ext>
            </a:extLst>
          </p:cNvPr>
          <p:cNvSpPr txBox="1">
            <a:spLocks/>
          </p:cNvSpPr>
          <p:nvPr/>
        </p:nvSpPr>
        <p:spPr>
          <a:xfrm>
            <a:off x="553313" y="3988863"/>
            <a:ext cx="7858781" cy="637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52400" indent="0" algn="ctr">
              <a:buClr>
                <a:schemeClr val="dk1"/>
              </a:buClr>
              <a:buSzPts val="1200"/>
              <a:buFont typeface="Red Hat Text"/>
              <a:buNone/>
              <a:defRPr sz="1200" b="1">
                <a:solidFill>
                  <a:schemeClr val="tx1"/>
                </a:solidFill>
                <a:latin typeface="Fira Sans Light"/>
                <a:ea typeface="Fira Sans Light"/>
                <a:cs typeface="Fira Sans Light"/>
              </a:defRPr>
            </a:lvl1pPr>
            <a:lvl2pPr marL="914400" indent="-304800">
              <a:lnSpc>
                <a:spcPct val="115000"/>
              </a:lnSpc>
              <a:spcBef>
                <a:spcPts val="1600"/>
              </a:spcBef>
              <a:buClr>
                <a:srgbClr val="434343"/>
              </a:buClr>
              <a:buSzPts val="1200"/>
              <a:buFont typeface="Roboto Condensed Light"/>
              <a:buChar char="○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434343"/>
              </a:buClr>
              <a:buSzPts val="1200"/>
              <a:buFont typeface="Roboto Condensed Light"/>
              <a:buChar char="■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434343"/>
              </a:buClr>
              <a:buSzPts val="1200"/>
              <a:buFont typeface="Roboto Condensed Light"/>
              <a:buChar char="●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434343"/>
              </a:buClr>
              <a:buSzPts val="1200"/>
              <a:buFont typeface="Roboto Condensed Light"/>
              <a:buChar char="○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434343"/>
              </a:buClr>
              <a:buSzPts val="1200"/>
              <a:buFont typeface="Roboto Condensed Light"/>
              <a:buChar char="■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434343"/>
              </a:buClr>
              <a:buSzPts val="1200"/>
              <a:buFont typeface="Roboto Condensed Light"/>
              <a:buChar char="●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434343"/>
              </a:buClr>
              <a:buSzPts val="1200"/>
              <a:buFont typeface="Roboto Condensed Light"/>
              <a:buChar char="○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</a:defRPr>
            </a:lvl9pPr>
          </a:lstStyle>
          <a:p>
            <a:r>
              <a:rPr lang="en-US" sz="1600" b="0"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To build this model, the data from the </a:t>
            </a:r>
            <a:r>
              <a:rPr lang="pt-BR" sz="1600" b="0"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National 2009 H1N1 Flu Survey was used where </a:t>
            </a:r>
            <a:r>
              <a:rPr lang="en-US" sz="1600" b="0"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there were 35 features available for each respondent of the survey. The features ranged from opinions on the diseases to socioeconomic characteristics such as Income, Race and Sex.</a:t>
            </a:r>
          </a:p>
        </p:txBody>
      </p:sp>
    </p:spTree>
    <p:extLst>
      <p:ext uri="{BB962C8B-B14F-4D97-AF65-F5344CB8AC3E}">
        <p14:creationId xmlns:p14="http://schemas.microsoft.com/office/powerpoint/2010/main" val="3822229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3202E-4CDE-4B31-B2EB-8B6103D2F6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2683" y="186038"/>
            <a:ext cx="7704000" cy="572700"/>
          </a:xfrm>
        </p:spPr>
        <p:txBody>
          <a:bodyPr/>
          <a:lstStyle/>
          <a:p>
            <a:r>
              <a:rPr lang="zh-CN" altLang="en-US" sz="2800" b="1">
                <a:latin typeface="Calibri" panose="020F0502020204030204" pitchFamily="34" charset="0"/>
                <a:cs typeface="Calibri" panose="020F0502020204030204" pitchFamily="34" charset="0"/>
              </a:rPr>
              <a:t>Learnings</a:t>
            </a:r>
            <a:endParaRPr lang="en-US" sz="2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82C6455C-6736-496D-A3A9-0AFF7A336EF6}"/>
              </a:ext>
            </a:extLst>
          </p:cNvPr>
          <p:cNvSpPr/>
          <p:nvPr/>
        </p:nvSpPr>
        <p:spPr>
          <a:xfrm>
            <a:off x="843361" y="1107756"/>
            <a:ext cx="3025833" cy="908857"/>
          </a:xfrm>
          <a:prstGeom prst="wedgeEllipse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8E0C3-D5D1-4950-AC7A-71F27CE3DE80}"/>
              </a:ext>
            </a:extLst>
          </p:cNvPr>
          <p:cNvSpPr txBox="1"/>
          <p:nvPr/>
        </p:nvSpPr>
        <p:spPr>
          <a:xfrm>
            <a:off x="1310672" y="1193925"/>
            <a:ext cx="2377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latin typeface="Calibri" panose="020F0502020204030204" pitchFamily="34" charset="0"/>
                <a:cs typeface="Calibri" panose="020F0502020204030204" pitchFamily="34" charset="0"/>
              </a:rPr>
              <a:t>Familiarize yourself with the data very well before building the model.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4DE8EFD-3151-439B-8DE0-02A7B7D5162B}"/>
              </a:ext>
            </a:extLst>
          </p:cNvPr>
          <p:cNvSpPr/>
          <p:nvPr/>
        </p:nvSpPr>
        <p:spPr>
          <a:xfrm>
            <a:off x="807850" y="2451800"/>
            <a:ext cx="3025833" cy="908857"/>
          </a:xfrm>
          <a:prstGeom prst="wedgeEllipse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6A1E2-BCC8-4E52-B773-ADF8875E6428}"/>
              </a:ext>
            </a:extLst>
          </p:cNvPr>
          <p:cNvSpPr txBox="1"/>
          <p:nvPr/>
        </p:nvSpPr>
        <p:spPr>
          <a:xfrm>
            <a:off x="1214492" y="2540905"/>
            <a:ext cx="25436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latin typeface="Calibri" panose="020F0502020204030204" pitchFamily="34" charset="0"/>
                <a:cs typeface="Calibri" panose="020F0502020204030204" pitchFamily="34" charset="0"/>
              </a:rPr>
              <a:t>Sometimes simple models can provide better results than the complex ones.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D1A4396C-5E0D-4944-85C2-F9A5C129C7D7}"/>
              </a:ext>
            </a:extLst>
          </p:cNvPr>
          <p:cNvSpPr/>
          <p:nvPr/>
        </p:nvSpPr>
        <p:spPr>
          <a:xfrm>
            <a:off x="772337" y="3709675"/>
            <a:ext cx="3096857" cy="981760"/>
          </a:xfrm>
          <a:prstGeom prst="wedgeEllipse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620D1305-8F4D-439F-8E49-05403037D5CF}"/>
              </a:ext>
            </a:extLst>
          </p:cNvPr>
          <p:cNvSpPr/>
          <p:nvPr/>
        </p:nvSpPr>
        <p:spPr>
          <a:xfrm>
            <a:off x="4572000" y="990456"/>
            <a:ext cx="3852000" cy="1064687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8A17C8-243F-499B-AC6A-BED6A0E06094}"/>
              </a:ext>
            </a:extLst>
          </p:cNvPr>
          <p:cNvSpPr txBox="1"/>
          <p:nvPr/>
        </p:nvSpPr>
        <p:spPr>
          <a:xfrm>
            <a:off x="5070028" y="1161599"/>
            <a:ext cx="27293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latin typeface="Calibri" panose="020F0502020204030204" pitchFamily="34" charset="0"/>
                <a:cs typeface="Calibri" panose="020F0502020204030204" pitchFamily="34" charset="0"/>
              </a:rPr>
              <a:t>Adding more hyperparameters does not improve the accuracy. Quality &gt; Quantity.</a:t>
            </a:r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6FF3449F-4FDE-4216-8317-556FDCE30410}"/>
              </a:ext>
            </a:extLst>
          </p:cNvPr>
          <p:cNvSpPr/>
          <p:nvPr/>
        </p:nvSpPr>
        <p:spPr>
          <a:xfrm>
            <a:off x="4572000" y="2289325"/>
            <a:ext cx="3852000" cy="981760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816C69-E4C5-4072-A896-310EFC231BE8}"/>
              </a:ext>
            </a:extLst>
          </p:cNvPr>
          <p:cNvSpPr txBox="1"/>
          <p:nvPr/>
        </p:nvSpPr>
        <p:spPr>
          <a:xfrm>
            <a:off x="5070028" y="2462884"/>
            <a:ext cx="2729346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latin typeface="Calibri"/>
                <a:cs typeface="Calibri"/>
              </a:rPr>
              <a:t>There's not one best model, but there's one right for the business context.</a:t>
            </a:r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D2FE8E23-7439-4EEC-84E7-D8D9F14BBB45}"/>
              </a:ext>
            </a:extLst>
          </p:cNvPr>
          <p:cNvSpPr/>
          <p:nvPr/>
        </p:nvSpPr>
        <p:spPr>
          <a:xfrm>
            <a:off x="4560094" y="3534017"/>
            <a:ext cx="3864683" cy="1130898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68EEC4-E834-46DE-A8E2-2B73D09DCF8F}"/>
              </a:ext>
            </a:extLst>
          </p:cNvPr>
          <p:cNvSpPr txBox="1"/>
          <p:nvPr/>
        </p:nvSpPr>
        <p:spPr>
          <a:xfrm>
            <a:off x="1157268" y="3855642"/>
            <a:ext cx="27293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latin typeface="Calibri" panose="020F0502020204030204" pitchFamily="34" charset="0"/>
                <a:cs typeface="Calibri" panose="020F0502020204030204" pitchFamily="34" charset="0"/>
              </a:rPr>
              <a:t>Pipeline is a smart tool and can help automate machine learning workflows.</a:t>
            </a:r>
          </a:p>
        </p:txBody>
      </p:sp>
      <p:pic>
        <p:nvPicPr>
          <p:cNvPr id="13" name="Graphic 12" descr="Idea with solid fill">
            <a:extLst>
              <a:ext uri="{FF2B5EF4-FFF2-40B4-BE49-F238E27FC236}">
                <a16:creationId xmlns:a16="http://schemas.microsoft.com/office/drawing/2014/main" id="{5A918F75-FFEB-4416-86ED-1BFAEDE38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571" y="116413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0F0D61-50BD-4B71-8EF5-BDFF7451D8C4}"/>
              </a:ext>
            </a:extLst>
          </p:cNvPr>
          <p:cNvSpPr txBox="1"/>
          <p:nvPr/>
        </p:nvSpPr>
        <p:spPr>
          <a:xfrm>
            <a:off x="4932364" y="3764047"/>
            <a:ext cx="344147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i="0">
                <a:solidFill>
                  <a:srgbClr val="292929"/>
                </a:solidFill>
                <a:effectLst/>
                <a:latin typeface="Calibri"/>
                <a:cs typeface="Calibri"/>
              </a:rPr>
              <a:t>Be</a:t>
            </a:r>
            <a:r>
              <a:rPr lang="en-US">
                <a:latin typeface="Calibri"/>
                <a:cs typeface="Calibri"/>
              </a:rPr>
              <a:t> brave, data science knowledge is evolving constantly, and as our approach should too.</a:t>
            </a:r>
            <a:endParaRPr lang="en-CA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2453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3" name="Google Shape;4263;p58"/>
          <p:cNvGrpSpPr/>
          <p:nvPr/>
        </p:nvGrpSpPr>
        <p:grpSpPr>
          <a:xfrm>
            <a:off x="720000" y="540004"/>
            <a:ext cx="2089700" cy="1785525"/>
            <a:chOff x="6151700" y="540000"/>
            <a:chExt cx="2089700" cy="1785525"/>
          </a:xfrm>
        </p:grpSpPr>
        <p:grpSp>
          <p:nvGrpSpPr>
            <p:cNvPr id="4264" name="Google Shape;4264;p58"/>
            <p:cNvGrpSpPr/>
            <p:nvPr/>
          </p:nvGrpSpPr>
          <p:grpSpPr>
            <a:xfrm>
              <a:off x="6496375" y="540000"/>
              <a:ext cx="1745025" cy="1785525"/>
              <a:chOff x="5299625" y="820625"/>
              <a:chExt cx="1745025" cy="1785525"/>
            </a:xfrm>
          </p:grpSpPr>
          <p:sp>
            <p:nvSpPr>
              <p:cNvPr id="4265" name="Google Shape;4265;p58"/>
              <p:cNvSpPr/>
              <p:nvPr/>
            </p:nvSpPr>
            <p:spPr>
              <a:xfrm>
                <a:off x="5299625" y="820625"/>
                <a:ext cx="1745025" cy="1785525"/>
              </a:xfrm>
              <a:custGeom>
                <a:avLst/>
                <a:gdLst/>
                <a:ahLst/>
                <a:cxnLst/>
                <a:rect l="l" t="t" r="r" b="b"/>
                <a:pathLst>
                  <a:path w="69801" h="71421" fill="none" extrusionOk="0">
                    <a:moveTo>
                      <a:pt x="4132" y="11550"/>
                    </a:moveTo>
                    <a:cubicBezTo>
                      <a:pt x="2854" y="13285"/>
                      <a:pt x="2100" y="15225"/>
                      <a:pt x="2351" y="17416"/>
                    </a:cubicBezTo>
                    <a:cubicBezTo>
                      <a:pt x="2808" y="21661"/>
                      <a:pt x="7008" y="24811"/>
                      <a:pt x="7396" y="29080"/>
                    </a:cubicBezTo>
                    <a:cubicBezTo>
                      <a:pt x="7921" y="35128"/>
                      <a:pt x="708" y="39442"/>
                      <a:pt x="297" y="45514"/>
                    </a:cubicBezTo>
                    <a:cubicBezTo>
                      <a:pt x="0" y="49782"/>
                      <a:pt x="3401" y="53617"/>
                      <a:pt x="7373" y="55260"/>
                    </a:cubicBezTo>
                    <a:cubicBezTo>
                      <a:pt x="11824" y="57109"/>
                      <a:pt x="17279" y="55488"/>
                      <a:pt x="21296" y="57931"/>
                    </a:cubicBezTo>
                    <a:cubicBezTo>
                      <a:pt x="26021" y="60761"/>
                      <a:pt x="25839" y="68659"/>
                      <a:pt x="31157" y="70416"/>
                    </a:cubicBezTo>
                    <a:cubicBezTo>
                      <a:pt x="34193" y="71420"/>
                      <a:pt x="37525" y="69229"/>
                      <a:pt x="38986" y="66376"/>
                    </a:cubicBezTo>
                    <a:cubicBezTo>
                      <a:pt x="40447" y="63523"/>
                      <a:pt x="40538" y="60213"/>
                      <a:pt x="40789" y="57018"/>
                    </a:cubicBezTo>
                    <a:cubicBezTo>
                      <a:pt x="41109" y="52886"/>
                      <a:pt x="41337" y="49417"/>
                      <a:pt x="45446" y="47180"/>
                    </a:cubicBezTo>
                    <a:cubicBezTo>
                      <a:pt x="48276" y="45651"/>
                      <a:pt x="51540" y="45240"/>
                      <a:pt x="54576" y="44190"/>
                    </a:cubicBezTo>
                    <a:cubicBezTo>
                      <a:pt x="59985" y="42341"/>
                      <a:pt x="64619" y="38347"/>
                      <a:pt x="67267" y="33279"/>
                    </a:cubicBezTo>
                    <a:cubicBezTo>
                      <a:pt x="69367" y="29262"/>
                      <a:pt x="69800" y="23510"/>
                      <a:pt x="66080" y="20931"/>
                    </a:cubicBezTo>
                    <a:cubicBezTo>
                      <a:pt x="63866" y="19379"/>
                      <a:pt x="60853" y="19539"/>
                      <a:pt x="58251" y="20223"/>
                    </a:cubicBezTo>
                    <a:cubicBezTo>
                      <a:pt x="53252" y="21524"/>
                      <a:pt x="47751" y="23921"/>
                      <a:pt x="42729" y="21045"/>
                    </a:cubicBezTo>
                    <a:cubicBezTo>
                      <a:pt x="38438" y="18580"/>
                      <a:pt x="38256" y="12897"/>
                      <a:pt x="35973" y="8879"/>
                    </a:cubicBezTo>
                    <a:cubicBezTo>
                      <a:pt x="33987" y="5433"/>
                      <a:pt x="30906" y="2397"/>
                      <a:pt x="27048" y="1415"/>
                    </a:cubicBezTo>
                    <a:cubicBezTo>
                      <a:pt x="21570" y="0"/>
                      <a:pt x="15978" y="2808"/>
                      <a:pt x="11116" y="5707"/>
                    </a:cubicBezTo>
                    <a:cubicBezTo>
                      <a:pt x="8560" y="7236"/>
                      <a:pt x="5867" y="9199"/>
                      <a:pt x="4132" y="11550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66" name="Google Shape;4266;p58"/>
              <p:cNvSpPr/>
              <p:nvPr/>
            </p:nvSpPr>
            <p:spPr>
              <a:xfrm>
                <a:off x="5353825" y="849725"/>
                <a:ext cx="1653150" cy="1706200"/>
              </a:xfrm>
              <a:custGeom>
                <a:avLst/>
                <a:gdLst/>
                <a:ahLst/>
                <a:cxnLst/>
                <a:rect l="l" t="t" r="r" b="b"/>
                <a:pathLst>
                  <a:path w="66126" h="68248" fill="none" extrusionOk="0">
                    <a:moveTo>
                      <a:pt x="3242" y="11002"/>
                    </a:moveTo>
                    <a:cubicBezTo>
                      <a:pt x="2055" y="12646"/>
                      <a:pt x="1348" y="14494"/>
                      <a:pt x="1553" y="16549"/>
                    </a:cubicBezTo>
                    <a:cubicBezTo>
                      <a:pt x="1827" y="19425"/>
                      <a:pt x="3836" y="21776"/>
                      <a:pt x="5114" y="24378"/>
                    </a:cubicBezTo>
                    <a:cubicBezTo>
                      <a:pt x="5639" y="25405"/>
                      <a:pt x="6027" y="26478"/>
                      <a:pt x="6141" y="27642"/>
                    </a:cubicBezTo>
                    <a:cubicBezTo>
                      <a:pt x="6666" y="33371"/>
                      <a:pt x="1" y="37502"/>
                      <a:pt x="24" y="43163"/>
                    </a:cubicBezTo>
                    <a:cubicBezTo>
                      <a:pt x="24" y="45331"/>
                      <a:pt x="891" y="47180"/>
                      <a:pt x="2101" y="49029"/>
                    </a:cubicBezTo>
                    <a:cubicBezTo>
                      <a:pt x="3242" y="50832"/>
                      <a:pt x="4817" y="52316"/>
                      <a:pt x="6757" y="53252"/>
                    </a:cubicBezTo>
                    <a:cubicBezTo>
                      <a:pt x="10706" y="55146"/>
                      <a:pt x="15636" y="54005"/>
                      <a:pt x="19494" y="55740"/>
                    </a:cubicBezTo>
                    <a:cubicBezTo>
                      <a:pt x="19722" y="55831"/>
                      <a:pt x="19927" y="55945"/>
                      <a:pt x="20133" y="56059"/>
                    </a:cubicBezTo>
                    <a:cubicBezTo>
                      <a:pt x="24744" y="58616"/>
                      <a:pt x="24880" y="65577"/>
                      <a:pt x="30039" y="67289"/>
                    </a:cubicBezTo>
                    <a:cubicBezTo>
                      <a:pt x="32961" y="68248"/>
                      <a:pt x="36111" y="66376"/>
                      <a:pt x="37571" y="63888"/>
                    </a:cubicBezTo>
                    <a:cubicBezTo>
                      <a:pt x="39055" y="61400"/>
                      <a:pt x="39306" y="58479"/>
                      <a:pt x="39694" y="55511"/>
                    </a:cubicBezTo>
                    <a:cubicBezTo>
                      <a:pt x="40151" y="52019"/>
                      <a:pt x="40379" y="48892"/>
                      <a:pt x="43141" y="46655"/>
                    </a:cubicBezTo>
                    <a:cubicBezTo>
                      <a:pt x="43437" y="46427"/>
                      <a:pt x="43734" y="46199"/>
                      <a:pt x="44077" y="45993"/>
                    </a:cubicBezTo>
                    <a:cubicBezTo>
                      <a:pt x="46587" y="44441"/>
                      <a:pt x="49486" y="43916"/>
                      <a:pt x="52202" y="42775"/>
                    </a:cubicBezTo>
                    <a:cubicBezTo>
                      <a:pt x="57064" y="40766"/>
                      <a:pt x="61447" y="36795"/>
                      <a:pt x="64094" y="31979"/>
                    </a:cubicBezTo>
                    <a:cubicBezTo>
                      <a:pt x="65190" y="29993"/>
                      <a:pt x="66034" y="27665"/>
                      <a:pt x="66080" y="25382"/>
                    </a:cubicBezTo>
                    <a:cubicBezTo>
                      <a:pt x="66126" y="22871"/>
                      <a:pt x="65144" y="20475"/>
                      <a:pt x="63044" y="19174"/>
                    </a:cubicBezTo>
                    <a:cubicBezTo>
                      <a:pt x="60830" y="17804"/>
                      <a:pt x="58000" y="17964"/>
                      <a:pt x="55489" y="18694"/>
                    </a:cubicBezTo>
                    <a:cubicBezTo>
                      <a:pt x="51381" y="19881"/>
                      <a:pt x="46953" y="21867"/>
                      <a:pt x="42661" y="20680"/>
                    </a:cubicBezTo>
                    <a:cubicBezTo>
                      <a:pt x="41954" y="20475"/>
                      <a:pt x="41269" y="20201"/>
                      <a:pt x="40561" y="19813"/>
                    </a:cubicBezTo>
                    <a:cubicBezTo>
                      <a:pt x="36430" y="17507"/>
                      <a:pt x="36042" y="12098"/>
                      <a:pt x="33759" y="8309"/>
                    </a:cubicBezTo>
                    <a:cubicBezTo>
                      <a:pt x="31797" y="5045"/>
                      <a:pt x="28829" y="2237"/>
                      <a:pt x="25132" y="1324"/>
                    </a:cubicBezTo>
                    <a:cubicBezTo>
                      <a:pt x="19882" y="0"/>
                      <a:pt x="14518" y="2625"/>
                      <a:pt x="9907" y="5387"/>
                    </a:cubicBezTo>
                    <a:cubicBezTo>
                      <a:pt x="7465" y="6871"/>
                      <a:pt x="4885" y="8720"/>
                      <a:pt x="3242" y="11002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67" name="Google Shape;4267;p58"/>
              <p:cNvSpPr/>
              <p:nvPr/>
            </p:nvSpPr>
            <p:spPr>
              <a:xfrm>
                <a:off x="5391500" y="878825"/>
                <a:ext cx="1601225" cy="1627475"/>
              </a:xfrm>
              <a:custGeom>
                <a:avLst/>
                <a:gdLst/>
                <a:ahLst/>
                <a:cxnLst/>
                <a:rect l="l" t="t" r="r" b="b"/>
                <a:pathLst>
                  <a:path w="64049" h="65099" fill="none" extrusionOk="0">
                    <a:moveTo>
                      <a:pt x="3036" y="10454"/>
                    </a:moveTo>
                    <a:cubicBezTo>
                      <a:pt x="1918" y="12006"/>
                      <a:pt x="1256" y="13741"/>
                      <a:pt x="1393" y="15681"/>
                    </a:cubicBezTo>
                    <a:cubicBezTo>
                      <a:pt x="1621" y="18375"/>
                      <a:pt x="3424" y="20657"/>
                      <a:pt x="4588" y="23122"/>
                    </a:cubicBezTo>
                    <a:cubicBezTo>
                      <a:pt x="5068" y="24104"/>
                      <a:pt x="5433" y="25108"/>
                      <a:pt x="5524" y="26204"/>
                    </a:cubicBezTo>
                    <a:cubicBezTo>
                      <a:pt x="6072" y="31591"/>
                      <a:pt x="0" y="35562"/>
                      <a:pt x="388" y="40835"/>
                    </a:cubicBezTo>
                    <a:cubicBezTo>
                      <a:pt x="548" y="43026"/>
                      <a:pt x="1530" y="44715"/>
                      <a:pt x="2625" y="46701"/>
                    </a:cubicBezTo>
                    <a:cubicBezTo>
                      <a:pt x="3630" y="48595"/>
                      <a:pt x="4885" y="50170"/>
                      <a:pt x="6825" y="51243"/>
                    </a:cubicBezTo>
                    <a:cubicBezTo>
                      <a:pt x="10454" y="53275"/>
                      <a:pt x="15248" y="52339"/>
                      <a:pt x="19014" y="53914"/>
                    </a:cubicBezTo>
                    <a:cubicBezTo>
                      <a:pt x="19219" y="54005"/>
                      <a:pt x="19425" y="54096"/>
                      <a:pt x="19630" y="54188"/>
                    </a:cubicBezTo>
                    <a:cubicBezTo>
                      <a:pt x="24127" y="56470"/>
                      <a:pt x="24606" y="62519"/>
                      <a:pt x="29582" y="64162"/>
                    </a:cubicBezTo>
                    <a:cubicBezTo>
                      <a:pt x="32389" y="65098"/>
                      <a:pt x="35357" y="63546"/>
                      <a:pt x="36840" y="61423"/>
                    </a:cubicBezTo>
                    <a:cubicBezTo>
                      <a:pt x="38324" y="59278"/>
                      <a:pt x="38758" y="56721"/>
                      <a:pt x="39283" y="54005"/>
                    </a:cubicBezTo>
                    <a:cubicBezTo>
                      <a:pt x="39876" y="50787"/>
                      <a:pt x="40127" y="47705"/>
                      <a:pt x="42547" y="45468"/>
                    </a:cubicBezTo>
                    <a:cubicBezTo>
                      <a:pt x="42798" y="45240"/>
                      <a:pt x="43072" y="45012"/>
                      <a:pt x="43368" y="44806"/>
                    </a:cubicBezTo>
                    <a:cubicBezTo>
                      <a:pt x="45560" y="43209"/>
                      <a:pt x="48070" y="42570"/>
                      <a:pt x="50490" y="41360"/>
                    </a:cubicBezTo>
                    <a:cubicBezTo>
                      <a:pt x="54827" y="39191"/>
                      <a:pt x="58935" y="35265"/>
                      <a:pt x="61606" y="30678"/>
                    </a:cubicBezTo>
                    <a:cubicBezTo>
                      <a:pt x="62793" y="28600"/>
                      <a:pt x="63820" y="26249"/>
                      <a:pt x="63934" y="23830"/>
                    </a:cubicBezTo>
                    <a:cubicBezTo>
                      <a:pt x="64048" y="21228"/>
                      <a:pt x="62907" y="18649"/>
                      <a:pt x="60647" y="17416"/>
                    </a:cubicBezTo>
                    <a:cubicBezTo>
                      <a:pt x="58456" y="16206"/>
                      <a:pt x="55785" y="16412"/>
                      <a:pt x="53389" y="17165"/>
                    </a:cubicBezTo>
                    <a:cubicBezTo>
                      <a:pt x="49463" y="18420"/>
                      <a:pt x="45263" y="20452"/>
                      <a:pt x="41109" y="19379"/>
                    </a:cubicBezTo>
                    <a:cubicBezTo>
                      <a:pt x="40424" y="19196"/>
                      <a:pt x="39739" y="18945"/>
                      <a:pt x="39077" y="18580"/>
                    </a:cubicBezTo>
                    <a:cubicBezTo>
                      <a:pt x="35060" y="16435"/>
                      <a:pt x="34512" y="11322"/>
                      <a:pt x="32207" y="7715"/>
                    </a:cubicBezTo>
                    <a:cubicBezTo>
                      <a:pt x="30267" y="4680"/>
                      <a:pt x="27391" y="2078"/>
                      <a:pt x="23876" y="1210"/>
                    </a:cubicBezTo>
                    <a:cubicBezTo>
                      <a:pt x="18877" y="0"/>
                      <a:pt x="13741" y="2443"/>
                      <a:pt x="9359" y="5068"/>
                    </a:cubicBezTo>
                    <a:cubicBezTo>
                      <a:pt x="7031" y="6483"/>
                      <a:pt x="4588" y="8263"/>
                      <a:pt x="3036" y="10454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68" name="Google Shape;4268;p58"/>
              <p:cNvSpPr/>
              <p:nvPr/>
            </p:nvSpPr>
            <p:spPr>
              <a:xfrm>
                <a:off x="5430875" y="908500"/>
                <a:ext cx="1548150" cy="1547575"/>
              </a:xfrm>
              <a:custGeom>
                <a:avLst/>
                <a:gdLst/>
                <a:ahLst/>
                <a:cxnLst/>
                <a:rect l="l" t="t" r="r" b="b"/>
                <a:pathLst>
                  <a:path w="61926" h="61903" fill="none" extrusionOk="0">
                    <a:moveTo>
                      <a:pt x="2762" y="9861"/>
                    </a:moveTo>
                    <a:cubicBezTo>
                      <a:pt x="1712" y="11344"/>
                      <a:pt x="1073" y="12988"/>
                      <a:pt x="1187" y="14791"/>
                    </a:cubicBezTo>
                    <a:cubicBezTo>
                      <a:pt x="1347" y="17325"/>
                      <a:pt x="2945" y="19493"/>
                      <a:pt x="3995" y="21821"/>
                    </a:cubicBezTo>
                    <a:cubicBezTo>
                      <a:pt x="4428" y="22757"/>
                      <a:pt x="4748" y="23716"/>
                      <a:pt x="4862" y="24743"/>
                    </a:cubicBezTo>
                    <a:cubicBezTo>
                      <a:pt x="5410" y="29810"/>
                      <a:pt x="0" y="33622"/>
                      <a:pt x="708" y="38484"/>
                    </a:cubicBezTo>
                    <a:cubicBezTo>
                      <a:pt x="1027" y="40698"/>
                      <a:pt x="2123" y="42204"/>
                      <a:pt x="3082" y="44373"/>
                    </a:cubicBezTo>
                    <a:cubicBezTo>
                      <a:pt x="3926" y="46336"/>
                      <a:pt x="4908" y="48002"/>
                      <a:pt x="6825" y="49212"/>
                    </a:cubicBezTo>
                    <a:cubicBezTo>
                      <a:pt x="10158" y="51357"/>
                      <a:pt x="14791" y="50672"/>
                      <a:pt x="18443" y="52065"/>
                    </a:cubicBezTo>
                    <a:cubicBezTo>
                      <a:pt x="18649" y="52133"/>
                      <a:pt x="18854" y="52225"/>
                      <a:pt x="19059" y="52316"/>
                    </a:cubicBezTo>
                    <a:cubicBezTo>
                      <a:pt x="23465" y="54324"/>
                      <a:pt x="24241" y="59414"/>
                      <a:pt x="29034" y="61012"/>
                    </a:cubicBezTo>
                    <a:cubicBezTo>
                      <a:pt x="31750" y="61902"/>
                      <a:pt x="34558" y="60670"/>
                      <a:pt x="36041" y="58912"/>
                    </a:cubicBezTo>
                    <a:cubicBezTo>
                      <a:pt x="37525" y="57132"/>
                      <a:pt x="38141" y="54964"/>
                      <a:pt x="38780" y="52476"/>
                    </a:cubicBezTo>
                    <a:cubicBezTo>
                      <a:pt x="39534" y="49508"/>
                      <a:pt x="39830" y="46495"/>
                      <a:pt x="41908" y="44281"/>
                    </a:cubicBezTo>
                    <a:cubicBezTo>
                      <a:pt x="42113" y="44053"/>
                      <a:pt x="42341" y="43825"/>
                      <a:pt x="42592" y="43597"/>
                    </a:cubicBezTo>
                    <a:cubicBezTo>
                      <a:pt x="44487" y="41976"/>
                      <a:pt x="46610" y="41223"/>
                      <a:pt x="48732" y="39922"/>
                    </a:cubicBezTo>
                    <a:cubicBezTo>
                      <a:pt x="52521" y="37616"/>
                      <a:pt x="56356" y="33713"/>
                      <a:pt x="59027" y="29354"/>
                    </a:cubicBezTo>
                    <a:cubicBezTo>
                      <a:pt x="60328" y="27185"/>
                      <a:pt x="61560" y="24811"/>
                      <a:pt x="61743" y="22278"/>
                    </a:cubicBezTo>
                    <a:cubicBezTo>
                      <a:pt x="61925" y="19562"/>
                      <a:pt x="60624" y="16800"/>
                      <a:pt x="58205" y="15636"/>
                    </a:cubicBezTo>
                    <a:cubicBezTo>
                      <a:pt x="56036" y="14586"/>
                      <a:pt x="53503" y="14837"/>
                      <a:pt x="51220" y="15636"/>
                    </a:cubicBezTo>
                    <a:cubicBezTo>
                      <a:pt x="47477" y="16937"/>
                      <a:pt x="43505" y="19014"/>
                      <a:pt x="39488" y="18055"/>
                    </a:cubicBezTo>
                    <a:cubicBezTo>
                      <a:pt x="38826" y="17895"/>
                      <a:pt x="38164" y="17667"/>
                      <a:pt x="37502" y="17325"/>
                    </a:cubicBezTo>
                    <a:cubicBezTo>
                      <a:pt x="33645" y="15316"/>
                      <a:pt x="32892" y="10500"/>
                      <a:pt x="30586" y="7099"/>
                    </a:cubicBezTo>
                    <a:cubicBezTo>
                      <a:pt x="28646" y="4269"/>
                      <a:pt x="25907" y="1895"/>
                      <a:pt x="22552" y="1096"/>
                    </a:cubicBezTo>
                    <a:cubicBezTo>
                      <a:pt x="17781" y="0"/>
                      <a:pt x="12897" y="2214"/>
                      <a:pt x="8720" y="4725"/>
                    </a:cubicBezTo>
                    <a:cubicBezTo>
                      <a:pt x="6506" y="6072"/>
                      <a:pt x="4223" y="7784"/>
                      <a:pt x="2762" y="9861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69" name="Google Shape;4269;p58"/>
              <p:cNvSpPr/>
              <p:nvPr/>
            </p:nvSpPr>
            <p:spPr>
              <a:xfrm>
                <a:off x="5471375" y="937600"/>
                <a:ext cx="1493375" cy="1468250"/>
              </a:xfrm>
              <a:custGeom>
                <a:avLst/>
                <a:gdLst/>
                <a:ahLst/>
                <a:cxnLst/>
                <a:rect l="l" t="t" r="r" b="b"/>
                <a:pathLst>
                  <a:path w="59735" h="58730" fill="none" extrusionOk="0">
                    <a:moveTo>
                      <a:pt x="2443" y="9313"/>
                    </a:moveTo>
                    <a:cubicBezTo>
                      <a:pt x="1462" y="10705"/>
                      <a:pt x="868" y="12235"/>
                      <a:pt x="937" y="13924"/>
                    </a:cubicBezTo>
                    <a:cubicBezTo>
                      <a:pt x="1028" y="16298"/>
                      <a:pt x="2420" y="18352"/>
                      <a:pt x="3356" y="20566"/>
                    </a:cubicBezTo>
                    <a:cubicBezTo>
                      <a:pt x="3744" y="21433"/>
                      <a:pt x="4041" y="22346"/>
                      <a:pt x="4155" y="23305"/>
                    </a:cubicBezTo>
                    <a:cubicBezTo>
                      <a:pt x="4680" y="28030"/>
                      <a:pt x="1" y="31728"/>
                      <a:pt x="982" y="36156"/>
                    </a:cubicBezTo>
                    <a:cubicBezTo>
                      <a:pt x="1485" y="38415"/>
                      <a:pt x="2649" y="39694"/>
                      <a:pt x="3493" y="42045"/>
                    </a:cubicBezTo>
                    <a:cubicBezTo>
                      <a:pt x="4201" y="44076"/>
                      <a:pt x="4886" y="45834"/>
                      <a:pt x="6757" y="47203"/>
                    </a:cubicBezTo>
                    <a:cubicBezTo>
                      <a:pt x="9839" y="49417"/>
                      <a:pt x="14290" y="49006"/>
                      <a:pt x="17850" y="50239"/>
                    </a:cubicBezTo>
                    <a:cubicBezTo>
                      <a:pt x="18056" y="50284"/>
                      <a:pt x="18238" y="50376"/>
                      <a:pt x="18444" y="50444"/>
                    </a:cubicBezTo>
                    <a:cubicBezTo>
                      <a:pt x="22735" y="52179"/>
                      <a:pt x="23831" y="56356"/>
                      <a:pt x="28464" y="57862"/>
                    </a:cubicBezTo>
                    <a:cubicBezTo>
                      <a:pt x="31066" y="58730"/>
                      <a:pt x="33691" y="57840"/>
                      <a:pt x="35175" y="56424"/>
                    </a:cubicBezTo>
                    <a:cubicBezTo>
                      <a:pt x="36681" y="55009"/>
                      <a:pt x="37457" y="53229"/>
                      <a:pt x="38233" y="50946"/>
                    </a:cubicBezTo>
                    <a:cubicBezTo>
                      <a:pt x="39146" y="48276"/>
                      <a:pt x="39466" y="45309"/>
                      <a:pt x="41201" y="43095"/>
                    </a:cubicBezTo>
                    <a:cubicBezTo>
                      <a:pt x="41383" y="42866"/>
                      <a:pt x="41566" y="42638"/>
                      <a:pt x="41794" y="42410"/>
                    </a:cubicBezTo>
                    <a:cubicBezTo>
                      <a:pt x="43369" y="40766"/>
                      <a:pt x="45081" y="39876"/>
                      <a:pt x="46907" y="38507"/>
                    </a:cubicBezTo>
                    <a:cubicBezTo>
                      <a:pt x="50148" y="36042"/>
                      <a:pt x="53777" y="32184"/>
                      <a:pt x="56402" y="28053"/>
                    </a:cubicBezTo>
                    <a:cubicBezTo>
                      <a:pt x="57840" y="25816"/>
                      <a:pt x="59255" y="23396"/>
                      <a:pt x="59484" y="20726"/>
                    </a:cubicBezTo>
                    <a:cubicBezTo>
                      <a:pt x="59735" y="17918"/>
                      <a:pt x="58274" y="14974"/>
                      <a:pt x="55717" y="13878"/>
                    </a:cubicBezTo>
                    <a:cubicBezTo>
                      <a:pt x="53572" y="12988"/>
                      <a:pt x="51175" y="13262"/>
                      <a:pt x="49007" y="14106"/>
                    </a:cubicBezTo>
                    <a:cubicBezTo>
                      <a:pt x="45423" y="15476"/>
                      <a:pt x="41703" y="17599"/>
                      <a:pt x="37822" y="16754"/>
                    </a:cubicBezTo>
                    <a:cubicBezTo>
                      <a:pt x="37160" y="16617"/>
                      <a:pt x="36521" y="16389"/>
                      <a:pt x="35905" y="16092"/>
                    </a:cubicBezTo>
                    <a:cubicBezTo>
                      <a:pt x="32185" y="14243"/>
                      <a:pt x="31226" y="9701"/>
                      <a:pt x="28898" y="6506"/>
                    </a:cubicBezTo>
                    <a:cubicBezTo>
                      <a:pt x="27003" y="3904"/>
                      <a:pt x="24355" y="1735"/>
                      <a:pt x="21183" y="1005"/>
                    </a:cubicBezTo>
                    <a:cubicBezTo>
                      <a:pt x="16641" y="0"/>
                      <a:pt x="12007" y="2032"/>
                      <a:pt x="8058" y="4429"/>
                    </a:cubicBezTo>
                    <a:cubicBezTo>
                      <a:pt x="5958" y="5684"/>
                      <a:pt x="3836" y="7327"/>
                      <a:pt x="2443" y="9313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70" name="Google Shape;4270;p58"/>
              <p:cNvSpPr/>
              <p:nvPr/>
            </p:nvSpPr>
            <p:spPr>
              <a:xfrm>
                <a:off x="5513050" y="966700"/>
                <a:ext cx="1438000" cy="1388950"/>
              </a:xfrm>
              <a:custGeom>
                <a:avLst/>
                <a:gdLst/>
                <a:ahLst/>
                <a:cxnLst/>
                <a:rect l="l" t="t" r="r" b="b"/>
                <a:pathLst>
                  <a:path w="57520" h="55558" fill="none" extrusionOk="0">
                    <a:moveTo>
                      <a:pt x="2054" y="8765"/>
                    </a:moveTo>
                    <a:cubicBezTo>
                      <a:pt x="1164" y="10066"/>
                      <a:pt x="616" y="11482"/>
                      <a:pt x="639" y="13057"/>
                    </a:cubicBezTo>
                    <a:cubicBezTo>
                      <a:pt x="685" y="15271"/>
                      <a:pt x="1849" y="17211"/>
                      <a:pt x="2671" y="19288"/>
                    </a:cubicBezTo>
                    <a:cubicBezTo>
                      <a:pt x="3013" y="20132"/>
                      <a:pt x="3264" y="20977"/>
                      <a:pt x="3378" y="21867"/>
                    </a:cubicBezTo>
                    <a:cubicBezTo>
                      <a:pt x="3926" y="26272"/>
                      <a:pt x="0" y="29810"/>
                      <a:pt x="1210" y="33805"/>
                    </a:cubicBezTo>
                    <a:cubicBezTo>
                      <a:pt x="1895" y="36156"/>
                      <a:pt x="3150" y="37206"/>
                      <a:pt x="3858" y="39716"/>
                    </a:cubicBezTo>
                    <a:cubicBezTo>
                      <a:pt x="4451" y="41839"/>
                      <a:pt x="4816" y="43665"/>
                      <a:pt x="6665" y="45195"/>
                    </a:cubicBezTo>
                    <a:cubicBezTo>
                      <a:pt x="9450" y="47500"/>
                      <a:pt x="13718" y="47363"/>
                      <a:pt x="17188" y="48390"/>
                    </a:cubicBezTo>
                    <a:cubicBezTo>
                      <a:pt x="17393" y="48459"/>
                      <a:pt x="17576" y="48527"/>
                      <a:pt x="17781" y="48573"/>
                    </a:cubicBezTo>
                    <a:cubicBezTo>
                      <a:pt x="21958" y="50033"/>
                      <a:pt x="23373" y="53275"/>
                      <a:pt x="27847" y="54735"/>
                    </a:cubicBezTo>
                    <a:cubicBezTo>
                      <a:pt x="30335" y="55557"/>
                      <a:pt x="32800" y="54987"/>
                      <a:pt x="34284" y="53937"/>
                    </a:cubicBezTo>
                    <a:cubicBezTo>
                      <a:pt x="35767" y="52887"/>
                      <a:pt x="36749" y="51494"/>
                      <a:pt x="37639" y="49440"/>
                    </a:cubicBezTo>
                    <a:cubicBezTo>
                      <a:pt x="38735" y="47021"/>
                      <a:pt x="39054" y="44122"/>
                      <a:pt x="40447" y="41908"/>
                    </a:cubicBezTo>
                    <a:cubicBezTo>
                      <a:pt x="40606" y="41679"/>
                      <a:pt x="40743" y="41451"/>
                      <a:pt x="40926" y="41223"/>
                    </a:cubicBezTo>
                    <a:cubicBezTo>
                      <a:pt x="42181" y="39557"/>
                      <a:pt x="43528" y="38552"/>
                      <a:pt x="45034" y="37092"/>
                    </a:cubicBezTo>
                    <a:cubicBezTo>
                      <a:pt x="47751" y="34467"/>
                      <a:pt x="51129" y="30678"/>
                      <a:pt x="53731" y="26752"/>
                    </a:cubicBezTo>
                    <a:cubicBezTo>
                      <a:pt x="55283" y="24424"/>
                      <a:pt x="56904" y="21981"/>
                      <a:pt x="57200" y="19197"/>
                    </a:cubicBezTo>
                    <a:cubicBezTo>
                      <a:pt x="57520" y="16275"/>
                      <a:pt x="55899" y="13125"/>
                      <a:pt x="53160" y="12121"/>
                    </a:cubicBezTo>
                    <a:cubicBezTo>
                      <a:pt x="51083" y="11367"/>
                      <a:pt x="48823" y="11710"/>
                      <a:pt x="46746" y="12577"/>
                    </a:cubicBezTo>
                    <a:cubicBezTo>
                      <a:pt x="43345" y="14015"/>
                      <a:pt x="39853" y="16184"/>
                      <a:pt x="36087" y="15453"/>
                    </a:cubicBezTo>
                    <a:cubicBezTo>
                      <a:pt x="35471" y="15339"/>
                      <a:pt x="34854" y="15134"/>
                      <a:pt x="34238" y="14860"/>
                    </a:cubicBezTo>
                    <a:cubicBezTo>
                      <a:pt x="30655" y="13171"/>
                      <a:pt x="29536" y="8902"/>
                      <a:pt x="27185" y="5912"/>
                    </a:cubicBezTo>
                    <a:cubicBezTo>
                      <a:pt x="25313" y="3538"/>
                      <a:pt x="22780" y="1553"/>
                      <a:pt x="19767" y="914"/>
                    </a:cubicBezTo>
                    <a:cubicBezTo>
                      <a:pt x="15453" y="1"/>
                      <a:pt x="11048" y="1849"/>
                      <a:pt x="7350" y="4109"/>
                    </a:cubicBezTo>
                    <a:cubicBezTo>
                      <a:pt x="5364" y="5319"/>
                      <a:pt x="3378" y="6871"/>
                      <a:pt x="2054" y="8765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71" name="Google Shape;4271;p58"/>
              <p:cNvSpPr/>
              <p:nvPr/>
            </p:nvSpPr>
            <p:spPr>
              <a:xfrm>
                <a:off x="5556400" y="996375"/>
                <a:ext cx="1380400" cy="1309050"/>
              </a:xfrm>
              <a:custGeom>
                <a:avLst/>
                <a:gdLst/>
                <a:ahLst/>
                <a:cxnLst/>
                <a:rect l="l" t="t" r="r" b="b"/>
                <a:pathLst>
                  <a:path w="55216" h="52362" fill="none" extrusionOk="0">
                    <a:moveTo>
                      <a:pt x="1621" y="8195"/>
                    </a:moveTo>
                    <a:cubicBezTo>
                      <a:pt x="800" y="9382"/>
                      <a:pt x="275" y="10728"/>
                      <a:pt x="275" y="12166"/>
                    </a:cubicBezTo>
                    <a:cubicBezTo>
                      <a:pt x="252" y="14221"/>
                      <a:pt x="1211" y="16069"/>
                      <a:pt x="1918" y="18010"/>
                    </a:cubicBezTo>
                    <a:cubicBezTo>
                      <a:pt x="2215" y="18786"/>
                      <a:pt x="2443" y="19562"/>
                      <a:pt x="2557" y="20406"/>
                    </a:cubicBezTo>
                    <a:cubicBezTo>
                      <a:pt x="3105" y="24492"/>
                      <a:pt x="1" y="27870"/>
                      <a:pt x="1348" y="31454"/>
                    </a:cubicBezTo>
                    <a:cubicBezTo>
                      <a:pt x="2261" y="33850"/>
                      <a:pt x="3584" y="34695"/>
                      <a:pt x="4155" y="37365"/>
                    </a:cubicBezTo>
                    <a:cubicBezTo>
                      <a:pt x="4612" y="39557"/>
                      <a:pt x="4703" y="41474"/>
                      <a:pt x="6506" y="43163"/>
                    </a:cubicBezTo>
                    <a:cubicBezTo>
                      <a:pt x="9017" y="45514"/>
                      <a:pt x="13103" y="45674"/>
                      <a:pt x="16481" y="46541"/>
                    </a:cubicBezTo>
                    <a:cubicBezTo>
                      <a:pt x="16663" y="46587"/>
                      <a:pt x="16869" y="46655"/>
                      <a:pt x="17051" y="46701"/>
                    </a:cubicBezTo>
                    <a:cubicBezTo>
                      <a:pt x="21114" y="47865"/>
                      <a:pt x="22872" y="50193"/>
                      <a:pt x="27163" y="51586"/>
                    </a:cubicBezTo>
                    <a:cubicBezTo>
                      <a:pt x="29537" y="52362"/>
                      <a:pt x="31819" y="52110"/>
                      <a:pt x="33326" y="51426"/>
                    </a:cubicBezTo>
                    <a:cubicBezTo>
                      <a:pt x="34809" y="50741"/>
                      <a:pt x="35951" y="49737"/>
                      <a:pt x="37001" y="47911"/>
                    </a:cubicBezTo>
                    <a:cubicBezTo>
                      <a:pt x="38233" y="45765"/>
                      <a:pt x="38576" y="42912"/>
                      <a:pt x="39626" y="40721"/>
                    </a:cubicBezTo>
                    <a:cubicBezTo>
                      <a:pt x="39740" y="40470"/>
                      <a:pt x="39854" y="40241"/>
                      <a:pt x="39991" y="40013"/>
                    </a:cubicBezTo>
                    <a:cubicBezTo>
                      <a:pt x="40949" y="38324"/>
                      <a:pt x="41885" y="37183"/>
                      <a:pt x="43095" y="35653"/>
                    </a:cubicBezTo>
                    <a:cubicBezTo>
                      <a:pt x="45286" y="32846"/>
                      <a:pt x="48436" y="29148"/>
                      <a:pt x="51015" y="25428"/>
                    </a:cubicBezTo>
                    <a:cubicBezTo>
                      <a:pt x="52659" y="23008"/>
                      <a:pt x="54485" y="20543"/>
                      <a:pt x="54850" y="17622"/>
                    </a:cubicBezTo>
                    <a:cubicBezTo>
                      <a:pt x="55215" y="14609"/>
                      <a:pt x="53481" y="11253"/>
                      <a:pt x="50559" y="10363"/>
                    </a:cubicBezTo>
                    <a:cubicBezTo>
                      <a:pt x="48505" y="9724"/>
                      <a:pt x="46382" y="10135"/>
                      <a:pt x="44419" y="11025"/>
                    </a:cubicBezTo>
                    <a:cubicBezTo>
                      <a:pt x="41201" y="12531"/>
                      <a:pt x="37959" y="14746"/>
                      <a:pt x="34307" y="14129"/>
                    </a:cubicBezTo>
                    <a:cubicBezTo>
                      <a:pt x="33714" y="14038"/>
                      <a:pt x="33098" y="13855"/>
                      <a:pt x="32527" y="13604"/>
                    </a:cubicBezTo>
                    <a:cubicBezTo>
                      <a:pt x="29080" y="12075"/>
                      <a:pt x="27779" y="8081"/>
                      <a:pt x="25405" y="5296"/>
                    </a:cubicBezTo>
                    <a:cubicBezTo>
                      <a:pt x="23557" y="3127"/>
                      <a:pt x="21114" y="1370"/>
                      <a:pt x="18284" y="799"/>
                    </a:cubicBezTo>
                    <a:cubicBezTo>
                      <a:pt x="14198" y="0"/>
                      <a:pt x="10044" y="1621"/>
                      <a:pt x="6552" y="3767"/>
                    </a:cubicBezTo>
                    <a:cubicBezTo>
                      <a:pt x="4680" y="4908"/>
                      <a:pt x="2854" y="6391"/>
                      <a:pt x="1621" y="8195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72" name="Google Shape;4272;p58"/>
              <p:cNvSpPr/>
              <p:nvPr/>
            </p:nvSpPr>
            <p:spPr>
              <a:xfrm>
                <a:off x="5595200" y="1025475"/>
                <a:ext cx="1327325" cy="1232025"/>
              </a:xfrm>
              <a:custGeom>
                <a:avLst/>
                <a:gdLst/>
                <a:ahLst/>
                <a:cxnLst/>
                <a:rect l="l" t="t" r="r" b="b"/>
                <a:pathLst>
                  <a:path w="53093" h="49281" fill="none" extrusionOk="0">
                    <a:moveTo>
                      <a:pt x="1370" y="7647"/>
                    </a:moveTo>
                    <a:cubicBezTo>
                      <a:pt x="617" y="8743"/>
                      <a:pt x="138" y="9975"/>
                      <a:pt x="92" y="11299"/>
                    </a:cubicBezTo>
                    <a:cubicBezTo>
                      <a:pt x="1" y="13194"/>
                      <a:pt x="754" y="14928"/>
                      <a:pt x="1348" y="16754"/>
                    </a:cubicBezTo>
                    <a:cubicBezTo>
                      <a:pt x="1599" y="17462"/>
                      <a:pt x="1804" y="18192"/>
                      <a:pt x="1918" y="18968"/>
                    </a:cubicBezTo>
                    <a:cubicBezTo>
                      <a:pt x="2466" y="22712"/>
                      <a:pt x="206" y="25953"/>
                      <a:pt x="1690" y="29126"/>
                    </a:cubicBezTo>
                    <a:cubicBezTo>
                      <a:pt x="2831" y="31545"/>
                      <a:pt x="4201" y="32207"/>
                      <a:pt x="4635" y="35037"/>
                    </a:cubicBezTo>
                    <a:cubicBezTo>
                      <a:pt x="4954" y="37320"/>
                      <a:pt x="4749" y="39306"/>
                      <a:pt x="6506" y="41154"/>
                    </a:cubicBezTo>
                    <a:cubicBezTo>
                      <a:pt x="8789" y="43551"/>
                      <a:pt x="12669" y="44030"/>
                      <a:pt x="15956" y="44715"/>
                    </a:cubicBezTo>
                    <a:cubicBezTo>
                      <a:pt x="16138" y="44761"/>
                      <a:pt x="16321" y="44784"/>
                      <a:pt x="16504" y="44829"/>
                    </a:cubicBezTo>
                    <a:cubicBezTo>
                      <a:pt x="20475" y="45742"/>
                      <a:pt x="22530" y="47112"/>
                      <a:pt x="26661" y="48459"/>
                    </a:cubicBezTo>
                    <a:cubicBezTo>
                      <a:pt x="28921" y="49189"/>
                      <a:pt x="31021" y="49280"/>
                      <a:pt x="32527" y="48961"/>
                    </a:cubicBezTo>
                    <a:cubicBezTo>
                      <a:pt x="34034" y="48641"/>
                      <a:pt x="35357" y="47979"/>
                      <a:pt x="36521" y="46404"/>
                    </a:cubicBezTo>
                    <a:cubicBezTo>
                      <a:pt x="37914" y="44533"/>
                      <a:pt x="38279" y="41702"/>
                      <a:pt x="39009" y="39534"/>
                    </a:cubicBezTo>
                    <a:cubicBezTo>
                      <a:pt x="39078" y="39306"/>
                      <a:pt x="39146" y="39055"/>
                      <a:pt x="39238" y="38826"/>
                    </a:cubicBezTo>
                    <a:cubicBezTo>
                      <a:pt x="39877" y="37092"/>
                      <a:pt x="40447" y="35836"/>
                      <a:pt x="41338" y="34238"/>
                    </a:cubicBezTo>
                    <a:cubicBezTo>
                      <a:pt x="42981" y="31271"/>
                      <a:pt x="45925" y="27619"/>
                      <a:pt x="48459" y="24104"/>
                    </a:cubicBezTo>
                    <a:cubicBezTo>
                      <a:pt x="50239" y="21639"/>
                      <a:pt x="52248" y="19128"/>
                      <a:pt x="52659" y="16092"/>
                    </a:cubicBezTo>
                    <a:cubicBezTo>
                      <a:pt x="53093" y="12965"/>
                      <a:pt x="51221" y="9405"/>
                      <a:pt x="48117" y="8606"/>
                    </a:cubicBezTo>
                    <a:cubicBezTo>
                      <a:pt x="46131" y="8081"/>
                      <a:pt x="44122" y="8560"/>
                      <a:pt x="42273" y="9519"/>
                    </a:cubicBezTo>
                    <a:cubicBezTo>
                      <a:pt x="39238" y="11071"/>
                      <a:pt x="36225" y="13330"/>
                      <a:pt x="32710" y="12828"/>
                    </a:cubicBezTo>
                    <a:cubicBezTo>
                      <a:pt x="32116" y="12760"/>
                      <a:pt x="31546" y="12600"/>
                      <a:pt x="30975" y="12372"/>
                    </a:cubicBezTo>
                    <a:cubicBezTo>
                      <a:pt x="27688" y="10979"/>
                      <a:pt x="26182" y="7282"/>
                      <a:pt x="23808" y="4725"/>
                    </a:cubicBezTo>
                    <a:cubicBezTo>
                      <a:pt x="21982" y="2740"/>
                      <a:pt x="19654" y="1210"/>
                      <a:pt x="16983" y="708"/>
                    </a:cubicBezTo>
                    <a:cubicBezTo>
                      <a:pt x="13148" y="1"/>
                      <a:pt x="9222" y="1438"/>
                      <a:pt x="5958" y="3447"/>
                    </a:cubicBezTo>
                    <a:cubicBezTo>
                      <a:pt x="4201" y="4520"/>
                      <a:pt x="2512" y="5935"/>
                      <a:pt x="1370" y="7647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73" name="Google Shape;4273;p58"/>
              <p:cNvSpPr/>
              <p:nvPr/>
            </p:nvSpPr>
            <p:spPr>
              <a:xfrm>
                <a:off x="5627750" y="1055150"/>
                <a:ext cx="1280500" cy="1162400"/>
              </a:xfrm>
              <a:custGeom>
                <a:avLst/>
                <a:gdLst/>
                <a:ahLst/>
                <a:cxnLst/>
                <a:rect l="l" t="t" r="r" b="b"/>
                <a:pathLst>
                  <a:path w="51220" h="46496" fill="none" extrusionOk="0">
                    <a:moveTo>
                      <a:pt x="1370" y="7053"/>
                    </a:moveTo>
                    <a:cubicBezTo>
                      <a:pt x="685" y="8081"/>
                      <a:pt x="251" y="9222"/>
                      <a:pt x="160" y="10409"/>
                    </a:cubicBezTo>
                    <a:cubicBezTo>
                      <a:pt x="0" y="12143"/>
                      <a:pt x="548" y="13764"/>
                      <a:pt x="1027" y="15453"/>
                    </a:cubicBezTo>
                    <a:cubicBezTo>
                      <a:pt x="1233" y="16115"/>
                      <a:pt x="1392" y="16800"/>
                      <a:pt x="1506" y="17485"/>
                    </a:cubicBezTo>
                    <a:cubicBezTo>
                      <a:pt x="2054" y="20931"/>
                      <a:pt x="685" y="23990"/>
                      <a:pt x="2283" y="26774"/>
                    </a:cubicBezTo>
                    <a:cubicBezTo>
                      <a:pt x="3698" y="29217"/>
                      <a:pt x="5067" y="29673"/>
                      <a:pt x="5364" y="32686"/>
                    </a:cubicBezTo>
                    <a:cubicBezTo>
                      <a:pt x="5569" y="35037"/>
                      <a:pt x="5067" y="37091"/>
                      <a:pt x="6779" y="39123"/>
                    </a:cubicBezTo>
                    <a:cubicBezTo>
                      <a:pt x="8811" y="41565"/>
                      <a:pt x="12485" y="42341"/>
                      <a:pt x="15658" y="42866"/>
                    </a:cubicBezTo>
                    <a:cubicBezTo>
                      <a:pt x="15841" y="42889"/>
                      <a:pt x="16023" y="42912"/>
                      <a:pt x="16183" y="42958"/>
                    </a:cubicBezTo>
                    <a:cubicBezTo>
                      <a:pt x="20063" y="43574"/>
                      <a:pt x="22437" y="44030"/>
                      <a:pt x="26409" y="45309"/>
                    </a:cubicBezTo>
                    <a:cubicBezTo>
                      <a:pt x="28554" y="45993"/>
                      <a:pt x="30495" y="46404"/>
                      <a:pt x="32001" y="46450"/>
                    </a:cubicBezTo>
                    <a:cubicBezTo>
                      <a:pt x="33508" y="46495"/>
                      <a:pt x="35014" y="46222"/>
                      <a:pt x="36292" y="44875"/>
                    </a:cubicBezTo>
                    <a:cubicBezTo>
                      <a:pt x="37844" y="43254"/>
                      <a:pt x="38232" y="40492"/>
                      <a:pt x="38620" y="38324"/>
                    </a:cubicBezTo>
                    <a:cubicBezTo>
                      <a:pt x="38666" y="38096"/>
                      <a:pt x="38712" y="37845"/>
                      <a:pt x="38735" y="37616"/>
                    </a:cubicBezTo>
                    <a:cubicBezTo>
                      <a:pt x="39077" y="35859"/>
                      <a:pt x="39237" y="34467"/>
                      <a:pt x="39830" y="32800"/>
                    </a:cubicBezTo>
                    <a:cubicBezTo>
                      <a:pt x="40949" y="29650"/>
                      <a:pt x="43665" y="26090"/>
                      <a:pt x="46153" y="22780"/>
                    </a:cubicBezTo>
                    <a:cubicBezTo>
                      <a:pt x="48070" y="20246"/>
                      <a:pt x="50239" y="17690"/>
                      <a:pt x="50741" y="14517"/>
                    </a:cubicBezTo>
                    <a:cubicBezTo>
                      <a:pt x="51220" y="11299"/>
                      <a:pt x="49234" y="7510"/>
                      <a:pt x="45947" y="6825"/>
                    </a:cubicBezTo>
                    <a:cubicBezTo>
                      <a:pt x="44007" y="6414"/>
                      <a:pt x="42113" y="6985"/>
                      <a:pt x="40378" y="7966"/>
                    </a:cubicBezTo>
                    <a:cubicBezTo>
                      <a:pt x="37525" y="9587"/>
                      <a:pt x="34740" y="11892"/>
                      <a:pt x="31362" y="11527"/>
                    </a:cubicBezTo>
                    <a:cubicBezTo>
                      <a:pt x="30791" y="11459"/>
                      <a:pt x="30244" y="11322"/>
                      <a:pt x="29696" y="11116"/>
                    </a:cubicBezTo>
                    <a:cubicBezTo>
                      <a:pt x="26546" y="9884"/>
                      <a:pt x="24857" y="6460"/>
                      <a:pt x="22460" y="4109"/>
                    </a:cubicBezTo>
                    <a:cubicBezTo>
                      <a:pt x="20657" y="2351"/>
                      <a:pt x="18420" y="1028"/>
                      <a:pt x="15932" y="594"/>
                    </a:cubicBezTo>
                    <a:cubicBezTo>
                      <a:pt x="12326" y="0"/>
                      <a:pt x="8628" y="1233"/>
                      <a:pt x="5615" y="3105"/>
                    </a:cubicBezTo>
                    <a:cubicBezTo>
                      <a:pt x="3949" y="4132"/>
                      <a:pt x="2420" y="5456"/>
                      <a:pt x="1370" y="7053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74" name="Google Shape;4274;p58"/>
              <p:cNvSpPr/>
              <p:nvPr/>
            </p:nvSpPr>
            <p:spPr>
              <a:xfrm>
                <a:off x="5660825" y="1084250"/>
                <a:ext cx="1233750" cy="1112175"/>
              </a:xfrm>
              <a:custGeom>
                <a:avLst/>
                <a:gdLst/>
                <a:ahLst/>
                <a:cxnLst/>
                <a:rect l="l" t="t" r="r" b="b"/>
                <a:pathLst>
                  <a:path w="49350" h="44487" fill="none" extrusionOk="0">
                    <a:moveTo>
                      <a:pt x="1325" y="6506"/>
                    </a:moveTo>
                    <a:cubicBezTo>
                      <a:pt x="731" y="7442"/>
                      <a:pt x="320" y="8469"/>
                      <a:pt x="183" y="9541"/>
                    </a:cubicBezTo>
                    <a:cubicBezTo>
                      <a:pt x="1" y="11116"/>
                      <a:pt x="320" y="12646"/>
                      <a:pt x="686" y="14198"/>
                    </a:cubicBezTo>
                    <a:cubicBezTo>
                      <a:pt x="845" y="14814"/>
                      <a:pt x="982" y="15430"/>
                      <a:pt x="1097" y="16047"/>
                    </a:cubicBezTo>
                    <a:cubicBezTo>
                      <a:pt x="1644" y="19151"/>
                      <a:pt x="1142" y="22004"/>
                      <a:pt x="2854" y="24424"/>
                    </a:cubicBezTo>
                    <a:cubicBezTo>
                      <a:pt x="4566" y="26889"/>
                      <a:pt x="5935" y="27185"/>
                      <a:pt x="6072" y="30358"/>
                    </a:cubicBezTo>
                    <a:cubicBezTo>
                      <a:pt x="6164" y="32778"/>
                      <a:pt x="5388" y="34878"/>
                      <a:pt x="7008" y="37114"/>
                    </a:cubicBezTo>
                    <a:cubicBezTo>
                      <a:pt x="8834" y="39580"/>
                      <a:pt x="12258" y="40698"/>
                      <a:pt x="15362" y="41040"/>
                    </a:cubicBezTo>
                    <a:cubicBezTo>
                      <a:pt x="15522" y="41063"/>
                      <a:pt x="15705" y="41063"/>
                      <a:pt x="15864" y="41086"/>
                    </a:cubicBezTo>
                    <a:cubicBezTo>
                      <a:pt x="19631" y="41428"/>
                      <a:pt x="22324" y="40949"/>
                      <a:pt x="26136" y="42182"/>
                    </a:cubicBezTo>
                    <a:cubicBezTo>
                      <a:pt x="28167" y="42821"/>
                      <a:pt x="29925" y="43574"/>
                      <a:pt x="31454" y="43962"/>
                    </a:cubicBezTo>
                    <a:cubicBezTo>
                      <a:pt x="32961" y="44373"/>
                      <a:pt x="34627" y="44487"/>
                      <a:pt x="36065" y="43369"/>
                    </a:cubicBezTo>
                    <a:cubicBezTo>
                      <a:pt x="37754" y="42022"/>
                      <a:pt x="38165" y="39283"/>
                      <a:pt x="38210" y="37160"/>
                    </a:cubicBezTo>
                    <a:cubicBezTo>
                      <a:pt x="38233" y="36909"/>
                      <a:pt x="38233" y="36658"/>
                      <a:pt x="38233" y="36430"/>
                    </a:cubicBezTo>
                    <a:cubicBezTo>
                      <a:pt x="38233" y="34649"/>
                      <a:pt x="38005" y="33143"/>
                      <a:pt x="38302" y="31385"/>
                    </a:cubicBezTo>
                    <a:cubicBezTo>
                      <a:pt x="38850" y="28076"/>
                      <a:pt x="41406" y="24606"/>
                      <a:pt x="43848" y="21479"/>
                    </a:cubicBezTo>
                    <a:cubicBezTo>
                      <a:pt x="45880" y="18877"/>
                      <a:pt x="48231" y="16275"/>
                      <a:pt x="48779" y="12988"/>
                    </a:cubicBezTo>
                    <a:cubicBezTo>
                      <a:pt x="49349" y="9656"/>
                      <a:pt x="47204" y="5616"/>
                      <a:pt x="43757" y="5068"/>
                    </a:cubicBezTo>
                    <a:cubicBezTo>
                      <a:pt x="41840" y="4771"/>
                      <a:pt x="40082" y="5433"/>
                      <a:pt x="38462" y="6437"/>
                    </a:cubicBezTo>
                    <a:cubicBezTo>
                      <a:pt x="35791" y="8126"/>
                      <a:pt x="33235" y="10477"/>
                      <a:pt x="29993" y="10226"/>
                    </a:cubicBezTo>
                    <a:cubicBezTo>
                      <a:pt x="29423" y="10181"/>
                      <a:pt x="28898" y="10066"/>
                      <a:pt x="28373" y="9884"/>
                    </a:cubicBezTo>
                    <a:cubicBezTo>
                      <a:pt x="25360" y="8811"/>
                      <a:pt x="23511" y="5638"/>
                      <a:pt x="21091" y="3516"/>
                    </a:cubicBezTo>
                    <a:cubicBezTo>
                      <a:pt x="19311" y="1963"/>
                      <a:pt x="17188" y="868"/>
                      <a:pt x="14860" y="503"/>
                    </a:cubicBezTo>
                    <a:cubicBezTo>
                      <a:pt x="11482" y="1"/>
                      <a:pt x="8035" y="1050"/>
                      <a:pt x="5251" y="2785"/>
                    </a:cubicBezTo>
                    <a:cubicBezTo>
                      <a:pt x="3699" y="3744"/>
                      <a:pt x="2306" y="4999"/>
                      <a:pt x="1325" y="6506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75" name="Google Shape;4275;p58"/>
              <p:cNvSpPr/>
              <p:nvPr/>
            </p:nvSpPr>
            <p:spPr>
              <a:xfrm>
                <a:off x="5693350" y="1113350"/>
                <a:ext cx="1186950" cy="1068825"/>
              </a:xfrm>
              <a:custGeom>
                <a:avLst/>
                <a:gdLst/>
                <a:ahLst/>
                <a:cxnLst/>
                <a:rect l="l" t="t" r="r" b="b"/>
                <a:pathLst>
                  <a:path w="47478" h="42753" fill="none" extrusionOk="0">
                    <a:moveTo>
                      <a:pt x="1325" y="5958"/>
                    </a:moveTo>
                    <a:cubicBezTo>
                      <a:pt x="800" y="6803"/>
                      <a:pt x="435" y="7716"/>
                      <a:pt x="252" y="8697"/>
                    </a:cubicBezTo>
                    <a:cubicBezTo>
                      <a:pt x="1" y="10089"/>
                      <a:pt x="115" y="11505"/>
                      <a:pt x="366" y="12943"/>
                    </a:cubicBezTo>
                    <a:cubicBezTo>
                      <a:pt x="480" y="13490"/>
                      <a:pt x="594" y="14061"/>
                      <a:pt x="709" y="14609"/>
                    </a:cubicBezTo>
                    <a:cubicBezTo>
                      <a:pt x="1256" y="17393"/>
                      <a:pt x="1667" y="20018"/>
                      <a:pt x="3425" y="22095"/>
                    </a:cubicBezTo>
                    <a:cubicBezTo>
                      <a:pt x="5479" y="24515"/>
                      <a:pt x="6803" y="24698"/>
                      <a:pt x="6803" y="28030"/>
                    </a:cubicBezTo>
                    <a:cubicBezTo>
                      <a:pt x="6780" y="30541"/>
                      <a:pt x="5753" y="32686"/>
                      <a:pt x="7282" y="35106"/>
                    </a:cubicBezTo>
                    <a:cubicBezTo>
                      <a:pt x="8880" y="37594"/>
                      <a:pt x="12076" y="39032"/>
                      <a:pt x="15066" y="39214"/>
                    </a:cubicBezTo>
                    <a:cubicBezTo>
                      <a:pt x="15248" y="39214"/>
                      <a:pt x="15408" y="39214"/>
                      <a:pt x="15568" y="39214"/>
                    </a:cubicBezTo>
                    <a:cubicBezTo>
                      <a:pt x="19220" y="39306"/>
                      <a:pt x="22256" y="37891"/>
                      <a:pt x="25885" y="39032"/>
                    </a:cubicBezTo>
                    <a:cubicBezTo>
                      <a:pt x="27802" y="39648"/>
                      <a:pt x="29377" y="40721"/>
                      <a:pt x="30906" y="41474"/>
                    </a:cubicBezTo>
                    <a:cubicBezTo>
                      <a:pt x="32436" y="42250"/>
                      <a:pt x="34285" y="42752"/>
                      <a:pt x="35837" y="41862"/>
                    </a:cubicBezTo>
                    <a:cubicBezTo>
                      <a:pt x="37708" y="40789"/>
                      <a:pt x="38096" y="38096"/>
                      <a:pt x="37845" y="35973"/>
                    </a:cubicBezTo>
                    <a:cubicBezTo>
                      <a:pt x="37800" y="35722"/>
                      <a:pt x="37777" y="35494"/>
                      <a:pt x="37731" y="35243"/>
                    </a:cubicBezTo>
                    <a:cubicBezTo>
                      <a:pt x="37412" y="33440"/>
                      <a:pt x="36795" y="31796"/>
                      <a:pt x="36795" y="29970"/>
                    </a:cubicBezTo>
                    <a:cubicBezTo>
                      <a:pt x="36795" y="26501"/>
                      <a:pt x="39146" y="23100"/>
                      <a:pt x="41543" y="20178"/>
                    </a:cubicBezTo>
                    <a:cubicBezTo>
                      <a:pt x="43734" y="17508"/>
                      <a:pt x="46245" y="14860"/>
                      <a:pt x="46861" y="11436"/>
                    </a:cubicBezTo>
                    <a:cubicBezTo>
                      <a:pt x="47478" y="8012"/>
                      <a:pt x="45195" y="3698"/>
                      <a:pt x="41566" y="3310"/>
                    </a:cubicBezTo>
                    <a:cubicBezTo>
                      <a:pt x="39717" y="3105"/>
                      <a:pt x="38096" y="3858"/>
                      <a:pt x="36567" y="4931"/>
                    </a:cubicBezTo>
                    <a:cubicBezTo>
                      <a:pt x="34079" y="6666"/>
                      <a:pt x="31751" y="9062"/>
                      <a:pt x="28624" y="8925"/>
                    </a:cubicBezTo>
                    <a:cubicBezTo>
                      <a:pt x="28099" y="8902"/>
                      <a:pt x="27597" y="8811"/>
                      <a:pt x="27095" y="8651"/>
                    </a:cubicBezTo>
                    <a:cubicBezTo>
                      <a:pt x="24219" y="7716"/>
                      <a:pt x="22187" y="4840"/>
                      <a:pt x="19745" y="2922"/>
                    </a:cubicBezTo>
                    <a:cubicBezTo>
                      <a:pt x="18010" y="1576"/>
                      <a:pt x="15956" y="685"/>
                      <a:pt x="13810" y="411"/>
                    </a:cubicBezTo>
                    <a:cubicBezTo>
                      <a:pt x="10660" y="1"/>
                      <a:pt x="7465" y="845"/>
                      <a:pt x="4886" y="2466"/>
                    </a:cubicBezTo>
                    <a:cubicBezTo>
                      <a:pt x="3470" y="3356"/>
                      <a:pt x="2192" y="4520"/>
                      <a:pt x="1325" y="5958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76" name="Google Shape;4276;p58"/>
              <p:cNvSpPr/>
              <p:nvPr/>
            </p:nvSpPr>
            <p:spPr>
              <a:xfrm>
                <a:off x="5721325" y="1106500"/>
                <a:ext cx="1145275" cy="1061400"/>
              </a:xfrm>
              <a:custGeom>
                <a:avLst/>
                <a:gdLst/>
                <a:ahLst/>
                <a:cxnLst/>
                <a:rect l="l" t="t" r="r" b="b"/>
                <a:pathLst>
                  <a:path w="45811" h="42456" fill="none" extrusionOk="0">
                    <a:moveTo>
                      <a:pt x="229" y="13102"/>
                    </a:moveTo>
                    <a:cubicBezTo>
                      <a:pt x="548" y="16070"/>
                      <a:pt x="1963" y="19037"/>
                      <a:pt x="4200" y="21205"/>
                    </a:cubicBezTo>
                    <a:cubicBezTo>
                      <a:pt x="6597" y="23511"/>
                      <a:pt x="7875" y="23648"/>
                      <a:pt x="7715" y="27140"/>
                    </a:cubicBezTo>
                    <a:cubicBezTo>
                      <a:pt x="7578" y="29742"/>
                      <a:pt x="6300" y="31910"/>
                      <a:pt x="7738" y="34535"/>
                    </a:cubicBezTo>
                    <a:cubicBezTo>
                      <a:pt x="9130" y="37069"/>
                      <a:pt x="12075" y="38804"/>
                      <a:pt x="14974" y="38804"/>
                    </a:cubicBezTo>
                    <a:cubicBezTo>
                      <a:pt x="18717" y="38804"/>
                      <a:pt x="22187" y="36202"/>
                      <a:pt x="25816" y="37343"/>
                    </a:cubicBezTo>
                    <a:cubicBezTo>
                      <a:pt x="27619" y="37913"/>
                      <a:pt x="29034" y="39329"/>
                      <a:pt x="30563" y="40447"/>
                    </a:cubicBezTo>
                    <a:cubicBezTo>
                      <a:pt x="32093" y="41565"/>
                      <a:pt x="34124" y="42456"/>
                      <a:pt x="35790" y="41771"/>
                    </a:cubicBezTo>
                    <a:cubicBezTo>
                      <a:pt x="37822" y="40972"/>
                      <a:pt x="38210" y="38347"/>
                      <a:pt x="37639" y="36224"/>
                    </a:cubicBezTo>
                    <a:cubicBezTo>
                      <a:pt x="37069" y="34124"/>
                      <a:pt x="35813" y="32139"/>
                      <a:pt x="35471" y="29993"/>
                    </a:cubicBezTo>
                    <a:cubicBezTo>
                      <a:pt x="34923" y="26341"/>
                      <a:pt x="37091" y="23054"/>
                      <a:pt x="39420" y="20315"/>
                    </a:cubicBezTo>
                    <a:cubicBezTo>
                      <a:pt x="41748" y="17599"/>
                      <a:pt x="44418" y="14883"/>
                      <a:pt x="45126" y="11345"/>
                    </a:cubicBezTo>
                    <a:cubicBezTo>
                      <a:pt x="45811" y="7807"/>
                      <a:pt x="43391" y="3219"/>
                      <a:pt x="39579" y="2991"/>
                    </a:cubicBezTo>
                    <a:cubicBezTo>
                      <a:pt x="34763" y="2717"/>
                      <a:pt x="32275" y="9108"/>
                      <a:pt x="27459" y="9062"/>
                    </a:cubicBezTo>
                    <a:cubicBezTo>
                      <a:pt x="24013" y="9039"/>
                      <a:pt x="21479" y="5753"/>
                      <a:pt x="18557" y="3767"/>
                    </a:cubicBezTo>
                    <a:cubicBezTo>
                      <a:pt x="13011" y="1"/>
                      <a:pt x="4657" y="1507"/>
                      <a:pt x="1507" y="6848"/>
                    </a:cubicBezTo>
                    <a:cubicBezTo>
                      <a:pt x="388" y="8720"/>
                      <a:pt x="0" y="10911"/>
                      <a:pt x="229" y="13102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277" name="Google Shape;4277;p58"/>
            <p:cNvGrpSpPr/>
            <p:nvPr/>
          </p:nvGrpSpPr>
          <p:grpSpPr>
            <a:xfrm>
              <a:off x="6151700" y="563400"/>
              <a:ext cx="1724500" cy="1724475"/>
              <a:chOff x="4954950" y="844025"/>
              <a:chExt cx="1724500" cy="1724475"/>
            </a:xfrm>
          </p:grpSpPr>
          <p:sp>
            <p:nvSpPr>
              <p:cNvPr id="4278" name="Google Shape;4278;p58"/>
              <p:cNvSpPr/>
              <p:nvPr/>
            </p:nvSpPr>
            <p:spPr>
              <a:xfrm>
                <a:off x="5042850" y="1000800"/>
                <a:ext cx="1273100" cy="1204200"/>
              </a:xfrm>
              <a:custGeom>
                <a:avLst/>
                <a:gdLst/>
                <a:ahLst/>
                <a:cxnLst/>
                <a:rect l="l" t="t" r="r" b="b"/>
                <a:pathLst>
                  <a:path w="50924" h="48168" extrusionOk="0">
                    <a:moveTo>
                      <a:pt x="30983" y="0"/>
                    </a:moveTo>
                    <a:cubicBezTo>
                      <a:pt x="23761" y="0"/>
                      <a:pt x="16537" y="2756"/>
                      <a:pt x="11025" y="8269"/>
                    </a:cubicBezTo>
                    <a:cubicBezTo>
                      <a:pt x="0" y="19271"/>
                      <a:pt x="0" y="37143"/>
                      <a:pt x="11025" y="48167"/>
                    </a:cubicBezTo>
                    <a:lnTo>
                      <a:pt x="50923" y="8269"/>
                    </a:lnTo>
                    <a:cubicBezTo>
                      <a:pt x="45422" y="2756"/>
                      <a:pt x="38204" y="0"/>
                      <a:pt x="30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79" name="Google Shape;4279;p58"/>
              <p:cNvSpPr/>
              <p:nvPr/>
            </p:nvSpPr>
            <p:spPr>
              <a:xfrm>
                <a:off x="5318450" y="1207500"/>
                <a:ext cx="1273100" cy="1203775"/>
              </a:xfrm>
              <a:custGeom>
                <a:avLst/>
                <a:gdLst/>
                <a:ahLst/>
                <a:cxnLst/>
                <a:rect l="l" t="t" r="r" b="b"/>
                <a:pathLst>
                  <a:path w="50924" h="48151" extrusionOk="0">
                    <a:moveTo>
                      <a:pt x="39899" y="1"/>
                    </a:moveTo>
                    <a:lnTo>
                      <a:pt x="1" y="39899"/>
                    </a:lnTo>
                    <a:cubicBezTo>
                      <a:pt x="5513" y="45400"/>
                      <a:pt x="12737" y="48151"/>
                      <a:pt x="19959" y="48151"/>
                    </a:cubicBezTo>
                    <a:cubicBezTo>
                      <a:pt x="27180" y="48151"/>
                      <a:pt x="34398" y="45400"/>
                      <a:pt x="39899" y="39899"/>
                    </a:cubicBezTo>
                    <a:cubicBezTo>
                      <a:pt x="50924" y="28875"/>
                      <a:pt x="50924" y="11003"/>
                      <a:pt x="39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80" name="Google Shape;4280;p58"/>
              <p:cNvSpPr/>
              <p:nvPr/>
            </p:nvSpPr>
            <p:spPr>
              <a:xfrm>
                <a:off x="4954950" y="844025"/>
                <a:ext cx="1724500" cy="1724475"/>
              </a:xfrm>
              <a:custGeom>
                <a:avLst/>
                <a:gdLst/>
                <a:ahLst/>
                <a:cxnLst/>
                <a:rect l="l" t="t" r="r" b="b"/>
                <a:pathLst>
                  <a:path w="68980" h="68979" fill="none" extrusionOk="0">
                    <a:moveTo>
                      <a:pt x="1" y="68978"/>
                    </a:moveTo>
                    <a:lnTo>
                      <a:pt x="68979" y="0"/>
                    </a:lnTo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05E1C08-C846-49FB-98DF-89C20B67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75" y="1367141"/>
            <a:ext cx="5413211" cy="1990482"/>
          </a:xfrm>
        </p:spPr>
        <p:txBody>
          <a:bodyPr/>
          <a:lstStyle/>
          <a:p>
            <a:pPr algn="ctr"/>
            <a:r>
              <a:rPr lang="en-US" sz="1800">
                <a:cs typeface="Calibri"/>
              </a:rPr>
              <a:t>“Some people call this artificial intelligence, but the reality is this technology will enhance us. So instead of artificial intelligence, I think we’ll augment our intelligence.”</a:t>
            </a:r>
            <a:endParaRPr lang="en-US">
              <a:cs typeface="Calibri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9A590C9-4C6C-456B-90D8-CFB9478BA98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277829" y="3335647"/>
            <a:ext cx="3817734" cy="351300"/>
          </a:xfrm>
        </p:spPr>
        <p:txBody>
          <a:bodyPr/>
          <a:lstStyle/>
          <a:p>
            <a:pPr algn="ctr"/>
            <a:r>
              <a:rPr lang="en-US">
                <a:latin typeface="Calibri"/>
                <a:cs typeface="Calibri"/>
              </a:rPr>
              <a:t>- </a:t>
            </a:r>
            <a:r>
              <a:rPr lang="en-US" sz="1800">
                <a:solidFill>
                  <a:srgbClr val="C00000"/>
                </a:solidFill>
                <a:latin typeface="Calibri"/>
                <a:cs typeface="Calibri"/>
                <a:sym typeface="Rubik ExtraBold"/>
              </a:rPr>
              <a:t>Ginni Rometty (Former CEO of IBM)</a:t>
            </a:r>
            <a:endParaRPr lang="en-CA" sz="180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  <a:sym typeface="Rubik Extra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DB0E7-7619-44F7-98B2-56E7728B5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Appendix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CE5B7BE-2365-40FD-BD8A-99F2B64FE2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Team Goodwin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p31"/>
          <p:cNvSpPr txBox="1">
            <a:spLocks noGrp="1"/>
          </p:cNvSpPr>
          <p:nvPr>
            <p:ph type="title" idx="4294967295"/>
          </p:nvPr>
        </p:nvSpPr>
        <p:spPr>
          <a:xfrm>
            <a:off x="629623" y="164804"/>
            <a:ext cx="3368219" cy="94337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libri" panose="020F0502020204030204" pitchFamily="34" charset="0"/>
                <a:cs typeface="Calibri" panose="020F0502020204030204" pitchFamily="34" charset="0"/>
              </a:rPr>
              <a:t>DATA DESCRIPTION</a:t>
            </a:r>
            <a:endParaRPr sz="2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picture containing text, control, screenshot&#10;&#10;Description automatically generated">
            <a:extLst>
              <a:ext uri="{FF2B5EF4-FFF2-40B4-BE49-F238E27FC236}">
                <a16:creationId xmlns:a16="http://schemas.microsoft.com/office/drawing/2014/main" id="{81B723B0-8A62-4ED8-8AE1-FC05D14D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607" y="37216"/>
            <a:ext cx="3394982" cy="5143500"/>
          </a:xfrm>
          <a:prstGeom prst="rect">
            <a:avLst/>
          </a:prstGeom>
        </p:spPr>
      </p:pic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6B16EFB-7E6C-41D3-A4C8-99DBF72F6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99" y="1685257"/>
            <a:ext cx="4091300" cy="1181765"/>
          </a:xfrm>
          <a:prstGeom prst="rect">
            <a:avLst/>
          </a:prstGeom>
        </p:spPr>
      </p:pic>
      <p:sp>
        <p:nvSpPr>
          <p:cNvPr id="19" name="Google Shape;3525;p42">
            <a:extLst>
              <a:ext uri="{FF2B5EF4-FFF2-40B4-BE49-F238E27FC236}">
                <a16:creationId xmlns:a16="http://schemas.microsoft.com/office/drawing/2014/main" id="{24330529-8F78-47EA-A3AF-8D82E005466F}"/>
              </a:ext>
            </a:extLst>
          </p:cNvPr>
          <p:cNvSpPr txBox="1">
            <a:spLocks/>
          </p:cNvSpPr>
          <p:nvPr/>
        </p:nvSpPr>
        <p:spPr>
          <a:xfrm>
            <a:off x="629623" y="3112047"/>
            <a:ext cx="2132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CA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188FFC-DD2D-4A45-8EF5-EF7C3D3492BF}"/>
              </a:ext>
            </a:extLst>
          </p:cNvPr>
          <p:cNvSpPr txBox="1"/>
          <p:nvPr/>
        </p:nvSpPr>
        <p:spPr>
          <a:xfrm>
            <a:off x="552893" y="3290208"/>
            <a:ext cx="257307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i="1">
                <a:solidFill>
                  <a:srgbClr val="1A1A1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35</a:t>
            </a:r>
            <a:r>
              <a:rPr lang="en-CA" b="0" i="0">
                <a:solidFill>
                  <a:srgbClr val="1A1A1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feature columns in total</a:t>
            </a:r>
          </a:p>
          <a:p>
            <a:endParaRPr lang="en-CA">
              <a:solidFill>
                <a:srgbClr val="1A1A1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sz="2400" b="1" i="1">
                <a:solidFill>
                  <a:srgbClr val="1A1A1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CA">
                <a:solidFill>
                  <a:srgbClr val="1A1A1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target variables </a:t>
            </a:r>
            <a:endParaRPr lang="en-CA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Google Shape;3165;p34"/>
          <p:cNvSpPr txBox="1">
            <a:spLocks noGrp="1"/>
          </p:cNvSpPr>
          <p:nvPr>
            <p:ph type="title"/>
          </p:nvPr>
        </p:nvSpPr>
        <p:spPr>
          <a:xfrm>
            <a:off x="951683" y="149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>
                <a:latin typeface="Calibri" panose="020F0502020204030204" pitchFamily="34" charset="0"/>
                <a:cs typeface="Calibri" panose="020F0502020204030204" pitchFamily="34" charset="0"/>
              </a:rPr>
              <a:t>EXPLORATORY DATA ANALYSIS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51FB1-AF04-49C5-B31F-4FD26D4CF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46" y="509437"/>
            <a:ext cx="4038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DE8063-C00E-4843-BB9A-3E1622C6D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197" y="711112"/>
            <a:ext cx="3329300" cy="218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93DE74-104D-439A-81CE-015E71EE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012" y="2894668"/>
            <a:ext cx="3279485" cy="218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2" descr="正方形&#10;&#10;已自动生成说明">
            <a:extLst>
              <a:ext uri="{FF2B5EF4-FFF2-40B4-BE49-F238E27FC236}">
                <a16:creationId xmlns:a16="http://schemas.microsoft.com/office/drawing/2014/main" id="{3D833285-9DB5-47D4-84B8-DBA5E68C2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165" y="3141827"/>
            <a:ext cx="2094309" cy="200309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BC619BD9-5B40-4CE8-98A2-6408B72C1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2" y="71775"/>
            <a:ext cx="5401795" cy="249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D4397BC-B3F8-4731-AFA1-704ACB253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455" y="2607249"/>
            <a:ext cx="5401796" cy="25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527;p42">
            <a:extLst>
              <a:ext uri="{FF2B5EF4-FFF2-40B4-BE49-F238E27FC236}">
                <a16:creationId xmlns:a16="http://schemas.microsoft.com/office/drawing/2014/main" id="{8ADF148A-2923-4F7D-A43F-E06D51ED4C40}"/>
              </a:ext>
            </a:extLst>
          </p:cNvPr>
          <p:cNvSpPr txBox="1">
            <a:spLocks/>
          </p:cNvSpPr>
          <p:nvPr/>
        </p:nvSpPr>
        <p:spPr>
          <a:xfrm>
            <a:off x="5842357" y="809541"/>
            <a:ext cx="3100605" cy="101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/>
            <a:r>
              <a:rPr lang="en-US" altLang="zh-CN"/>
              <a:t>Most respondents are college graduates or have some college</a:t>
            </a:r>
            <a:r>
              <a:rPr lang="en-CA"/>
              <a:t>.</a:t>
            </a:r>
          </a:p>
        </p:txBody>
      </p:sp>
      <p:sp>
        <p:nvSpPr>
          <p:cNvPr id="12" name="Google Shape;3527;p42">
            <a:extLst>
              <a:ext uri="{FF2B5EF4-FFF2-40B4-BE49-F238E27FC236}">
                <a16:creationId xmlns:a16="http://schemas.microsoft.com/office/drawing/2014/main" id="{74BA5CE9-9F78-4F31-A97F-00F6D369A45A}"/>
              </a:ext>
            </a:extLst>
          </p:cNvPr>
          <p:cNvSpPr txBox="1">
            <a:spLocks/>
          </p:cNvSpPr>
          <p:nvPr/>
        </p:nvSpPr>
        <p:spPr>
          <a:xfrm>
            <a:off x="323966" y="3310698"/>
            <a:ext cx="3100605" cy="101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/>
            <a:r>
              <a:rPr lang="en-US" altLang="zh-CN"/>
              <a:t>Only 12% respondents’ income situations are below poverty</a:t>
            </a:r>
            <a:r>
              <a:rPr lang="en-CA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7923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ACDEDD6-0DE8-4911-AA80-3F6DD18C3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81" y="137201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0DF9005-011D-4F9C-9898-202F55CFC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81" y="2647950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6EF2FC9-9C00-4D9F-8607-F6ECEDEC5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969" y="137201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5F1BF943-9E43-4031-BD16-813CC77CD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969" y="2647950"/>
            <a:ext cx="376237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292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6FF37B9-79B5-4F23-AE6E-342C2A98F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28" y="479087"/>
            <a:ext cx="71818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6939C-D2AF-4EAB-A3ED-99978D5967A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327085"/>
            <a:ext cx="7704000" cy="572700"/>
          </a:xfrm>
        </p:spPr>
        <p:txBody>
          <a:bodyPr/>
          <a:lstStyle/>
          <a:p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What Impacted Improvement?</a:t>
            </a:r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86AEB05D-9DA9-4527-A0D1-07A031090C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4000594"/>
              </p:ext>
            </p:extLst>
          </p:nvPr>
        </p:nvGraphicFramePr>
        <p:xfrm>
          <a:off x="1126296" y="1279646"/>
          <a:ext cx="6888562" cy="3169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phic 4" descr="Statistics outline">
            <a:extLst>
              <a:ext uri="{FF2B5EF4-FFF2-40B4-BE49-F238E27FC236}">
                <a16:creationId xmlns:a16="http://schemas.microsoft.com/office/drawing/2014/main" id="{74EDB745-C624-42BF-8FC4-D1801906F9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320" y="1562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3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FFEF4B-3899-44FA-A212-5410A4C9A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8" y="84497"/>
            <a:ext cx="4421921" cy="331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E3B88-7A29-41E9-B3F7-7F4316020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916" y="2068749"/>
            <a:ext cx="4493546" cy="28864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A6DC5F-BFDD-4EA0-9982-4937EDBFB7A9}"/>
              </a:ext>
            </a:extLst>
          </p:cNvPr>
          <p:cNvSpPr txBox="1"/>
          <p:nvPr/>
        </p:nvSpPr>
        <p:spPr>
          <a:xfrm>
            <a:off x="1568832" y="4316574"/>
            <a:ext cx="29146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>
                <a:latin typeface="Calibri" panose="020F0502020204030204" pitchFamily="34" charset="0"/>
                <a:cs typeface="Calibri" panose="020F0502020204030204" pitchFamily="34" charset="0"/>
              </a:rPr>
              <a:t>75.96% own a house while 24.014% are the remainder who rent.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7B3E07-91A2-46F9-BFA6-E8FF6196D6E1}"/>
              </a:ext>
            </a:extLst>
          </p:cNvPr>
          <p:cNvSpPr txBox="1"/>
          <p:nvPr/>
        </p:nvSpPr>
        <p:spPr>
          <a:xfrm>
            <a:off x="4483459" y="302559"/>
            <a:ext cx="3410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b="0" i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dataset consists of a relatively older age group more in number compared to young age people.</a:t>
            </a:r>
          </a:p>
        </p:txBody>
      </p:sp>
    </p:spTree>
    <p:extLst>
      <p:ext uri="{BB962C8B-B14F-4D97-AF65-F5344CB8AC3E}">
        <p14:creationId xmlns:p14="http://schemas.microsoft.com/office/powerpoint/2010/main" val="235296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6939C-D2AF-4EAB-A3ED-99978D596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16119"/>
            <a:ext cx="7704000" cy="572700"/>
          </a:xfrm>
        </p:spPr>
        <p:txBody>
          <a:bodyPr anchor="t"/>
          <a:lstStyle/>
          <a:p>
            <a:r>
              <a:rPr lang="en-US" sz="2800" b="1">
                <a:latin typeface="Calibri"/>
                <a:cs typeface="Calibri"/>
              </a:rPr>
              <a:t>The Data Set – Correlation</a:t>
            </a:r>
            <a:endParaRPr lang="en-US" b="1">
              <a:latin typeface="Calibri"/>
              <a:cs typeface="Calibri"/>
            </a:endParaRP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F8600891-3C29-4758-8EEE-698CAE28C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19" y="882703"/>
            <a:ext cx="4699161" cy="4249558"/>
          </a:xfrm>
          <a:prstGeom prst="rect">
            <a:avLst/>
          </a:prstGeom>
        </p:spPr>
      </p:pic>
      <p:sp>
        <p:nvSpPr>
          <p:cNvPr id="5" name="Rectangle 4">
            <a:hlinkClick r:id="" action="ppaction://noaction"/>
            <a:extLst>
              <a:ext uri="{FF2B5EF4-FFF2-40B4-BE49-F238E27FC236}">
                <a16:creationId xmlns:a16="http://schemas.microsoft.com/office/drawing/2014/main" id="{DCDA54A1-6CBD-4F01-A7B5-3B2270A49B6B}"/>
              </a:ext>
            </a:extLst>
          </p:cNvPr>
          <p:cNvSpPr/>
          <p:nvPr/>
        </p:nvSpPr>
        <p:spPr>
          <a:xfrm>
            <a:off x="5163670" y="3219609"/>
            <a:ext cx="1221761" cy="11449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hlinkClick r:id="" action="ppaction://noaction"/>
            <a:extLst>
              <a:ext uri="{FF2B5EF4-FFF2-40B4-BE49-F238E27FC236}">
                <a16:creationId xmlns:a16="http://schemas.microsoft.com/office/drawing/2014/main" id="{E9B5FD4D-D409-4F07-8CFD-3B5DCCC99E23}"/>
              </a:ext>
            </a:extLst>
          </p:cNvPr>
          <p:cNvSpPr/>
          <p:nvPr/>
        </p:nvSpPr>
        <p:spPr>
          <a:xfrm>
            <a:off x="5094514" y="2312893"/>
            <a:ext cx="1221761" cy="3257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8624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1" name="Google Shape;3811;p46"/>
          <p:cNvSpPr txBox="1">
            <a:spLocks noGrp="1"/>
          </p:cNvSpPr>
          <p:nvPr>
            <p:ph type="title"/>
          </p:nvPr>
        </p:nvSpPr>
        <p:spPr>
          <a:xfrm>
            <a:off x="6342710" y="2113622"/>
            <a:ext cx="2119969" cy="91202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CA" sz="2800" b="1">
                <a:latin typeface="Calibri"/>
                <a:cs typeface="Calibri"/>
              </a:rPr>
              <a:t>Classifier </a:t>
            </a:r>
            <a:br>
              <a:rPr lang="en-CA" sz="2800" b="1">
                <a:latin typeface="Calibri"/>
                <a:cs typeface="Calibri"/>
              </a:rPr>
            </a:br>
            <a:r>
              <a:rPr lang="en-CA" sz="2800" b="1">
                <a:latin typeface="Calibri"/>
                <a:cs typeface="Calibri"/>
              </a:rPr>
              <a:t>Report</a:t>
            </a:r>
            <a:endParaRPr lang="en-US" sz="2800" b="1"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622A6B-7B06-400A-AAAD-56DDC547C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75" y="2655864"/>
            <a:ext cx="4863418" cy="2484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6FA8F2-0745-4DC6-AF46-1F9FC7995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75" y="31133"/>
            <a:ext cx="4862640" cy="244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39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053946-CC39-4A63-A88B-3FD787395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0"/>
            <a:ext cx="6385560" cy="2466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C2B4E-FD2B-4171-A403-7C96CECAB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2677232"/>
            <a:ext cx="6385560" cy="240710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FF77B6D-7C41-4B2D-966B-310346A3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7861" y="1968114"/>
            <a:ext cx="2506139" cy="1207271"/>
          </a:xfrm>
        </p:spPr>
        <p:txBody>
          <a:bodyPr/>
          <a:lstStyle/>
          <a:p>
            <a:r>
              <a:rPr lang="en-US" altLang="zh-CN" sz="2800" b="1">
                <a:latin typeface="Calibri" panose="020F0502020204030204" pitchFamily="34" charset="0"/>
                <a:cs typeface="Calibri" panose="020F0502020204030204" pitchFamily="34" charset="0"/>
              </a:rPr>
              <a:t>Optimization</a:t>
            </a:r>
            <a:br>
              <a:rPr lang="en-US" altLang="zh-CN" sz="2800" b="1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2800" b="1">
                <a:latin typeface="Calibri" panose="020F0502020204030204" pitchFamily="34" charset="0"/>
                <a:cs typeface="Calibri" panose="020F0502020204030204" pitchFamily="34" charset="0"/>
              </a:rPr>
              <a:t>History Plot – </a:t>
            </a:r>
            <a:r>
              <a:rPr lang="en-US" altLang="zh-CN" sz="2800" b="1" err="1">
                <a:latin typeface="Calibri" panose="020F0502020204030204" pitchFamily="34" charset="0"/>
                <a:cs typeface="Calibri" panose="020F0502020204030204" pitchFamily="34" charset="0"/>
              </a:rPr>
              <a:t>Optuna</a:t>
            </a:r>
            <a:endParaRPr lang="en-CA" sz="2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859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1" name="Google Shape;3711;p44"/>
          <p:cNvSpPr txBox="1">
            <a:spLocks noGrp="1"/>
          </p:cNvSpPr>
          <p:nvPr>
            <p:ph type="title"/>
          </p:nvPr>
        </p:nvSpPr>
        <p:spPr>
          <a:xfrm>
            <a:off x="675450" y="6298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2800" b="1">
                <a:latin typeface="Calibri" panose="020F0502020204030204" pitchFamily="34" charset="0"/>
                <a:cs typeface="Calibri" panose="020F0502020204030204" pitchFamily="34" charset="0"/>
              </a:rPr>
              <a:t>Feature Importance From Catboost</a:t>
            </a:r>
            <a:endParaRPr sz="2800" b="1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5C13867D-4FEB-47C9-9C64-EF1A1F16C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125" y="641765"/>
            <a:ext cx="5017950" cy="229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15698EE5-813C-4E9F-934D-741D9C370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125" y="2819687"/>
            <a:ext cx="5017950" cy="228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5D4C9D77-16F7-4CA9-81B6-EB3D02DF5BF4}"/>
              </a:ext>
            </a:extLst>
          </p:cNvPr>
          <p:cNvSpPr txBox="1"/>
          <p:nvPr/>
        </p:nvSpPr>
        <p:spPr>
          <a:xfrm>
            <a:off x="528061" y="1642448"/>
            <a:ext cx="832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>
                <a:latin typeface="Calibri" panose="020F0502020204030204" pitchFamily="34" charset="0"/>
                <a:cs typeface="Calibri" panose="020F0502020204030204" pitchFamily="34" charset="0"/>
              </a:rPr>
              <a:t>H1N1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C022124-E374-4BA6-B1A9-9F6D50DE980F}"/>
              </a:ext>
            </a:extLst>
          </p:cNvPr>
          <p:cNvSpPr txBox="1"/>
          <p:nvPr/>
        </p:nvSpPr>
        <p:spPr>
          <a:xfrm>
            <a:off x="416072" y="3733819"/>
            <a:ext cx="1055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>
                <a:latin typeface="Rubik" panose="02010600030101010101" charset="-79"/>
                <a:cs typeface="Rubik" panose="02010600030101010101" charset="-79"/>
              </a:defRPr>
            </a:lvl1pPr>
          </a:lstStyle>
          <a:p>
            <a:r>
              <a:rPr lang="en-CA">
                <a:latin typeface="Calibri" panose="020F0502020204030204" pitchFamily="34" charset="0"/>
                <a:cs typeface="Calibri" panose="020F0502020204030204" pitchFamily="34" charset="0"/>
              </a:rPr>
              <a:t>Seasonal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Flu</a:t>
            </a:r>
            <a:endParaRPr lang="en-CA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3CA981-C426-437F-8B24-2C23772D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9418"/>
            <a:ext cx="7704000" cy="572700"/>
          </a:xfrm>
        </p:spPr>
        <p:txBody>
          <a:bodyPr/>
          <a:lstStyle/>
          <a:p>
            <a:r>
              <a:rPr lang="zh-CN" altLang="en-US" sz="2800" b="1">
                <a:latin typeface="Calibri" panose="020F0502020204030204" pitchFamily="34" charset="0"/>
                <a:cs typeface="Calibri" panose="020F0502020204030204" pitchFamily="34" charset="0"/>
              </a:rPr>
              <a:t>SHAP Value-h1n1 model</a:t>
            </a:r>
          </a:p>
        </p:txBody>
      </p:sp>
      <p:pic>
        <p:nvPicPr>
          <p:cNvPr id="3" name="图片 3" descr="图片包含 图表&#10;&#10;已自动生成说明">
            <a:extLst>
              <a:ext uri="{FF2B5EF4-FFF2-40B4-BE49-F238E27FC236}">
                <a16:creationId xmlns:a16="http://schemas.microsoft.com/office/drawing/2014/main" id="{F951C9C9-B00F-4CDB-8998-92FF5438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01" y="569944"/>
            <a:ext cx="3563972" cy="2295188"/>
          </a:xfrm>
          <a:prstGeom prst="rect">
            <a:avLst/>
          </a:prstGeom>
        </p:spPr>
      </p:pic>
      <p:pic>
        <p:nvPicPr>
          <p:cNvPr id="4" name="图片 4">
            <a:extLst>
              <a:ext uri="{FF2B5EF4-FFF2-40B4-BE49-F238E27FC236}">
                <a16:creationId xmlns:a16="http://schemas.microsoft.com/office/drawing/2014/main" id="{08DBCA88-3E40-42B9-8D63-E29C55544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475" y="569488"/>
            <a:ext cx="3563972" cy="2296100"/>
          </a:xfrm>
          <a:prstGeom prst="rect">
            <a:avLst/>
          </a:prstGeom>
        </p:spPr>
      </p:pic>
      <p:pic>
        <p:nvPicPr>
          <p:cNvPr id="5" name="图片 5" descr="图表, 折线图&#10;&#10;已自动生成说明">
            <a:extLst>
              <a:ext uri="{FF2B5EF4-FFF2-40B4-BE49-F238E27FC236}">
                <a16:creationId xmlns:a16="http://schemas.microsoft.com/office/drawing/2014/main" id="{B830259B-B042-4927-88B9-5639ACAEE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01" y="2764773"/>
            <a:ext cx="3563972" cy="2343776"/>
          </a:xfrm>
          <a:prstGeom prst="rect">
            <a:avLst/>
          </a:prstGeom>
        </p:spPr>
      </p:pic>
      <p:pic>
        <p:nvPicPr>
          <p:cNvPr id="6" name="图片 6" descr="图表&#10;&#10;已自动生成说明">
            <a:extLst>
              <a:ext uri="{FF2B5EF4-FFF2-40B4-BE49-F238E27FC236}">
                <a16:creationId xmlns:a16="http://schemas.microsoft.com/office/drawing/2014/main" id="{BBFBAAA3-F355-4DC2-AB58-ED1ED9A6B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953" y="2907409"/>
            <a:ext cx="3411976" cy="22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28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E6C24B8-F7EA-477D-9707-F0C1D06F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" y="1234371"/>
            <a:ext cx="4095723" cy="26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738AE29D-30B6-41FA-9954-9941CF048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9418"/>
            <a:ext cx="7704000" cy="572700"/>
          </a:xfrm>
        </p:spPr>
        <p:txBody>
          <a:bodyPr/>
          <a:lstStyle/>
          <a:p>
            <a:r>
              <a:rPr lang="zh-CN" altLang="en-US" sz="2800" b="1">
                <a:latin typeface="Calibri" panose="020F0502020204030204" pitchFamily="34" charset="0"/>
                <a:cs typeface="Calibri" panose="020F0502020204030204" pitchFamily="34" charset="0"/>
              </a:rPr>
              <a:t>SHAP Value-h1n1 model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04A0926-CDAC-4E1B-BEC3-3F329ABFB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34371"/>
            <a:ext cx="4095723" cy="26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86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3CA981-C426-437F-8B24-2C23772D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9418"/>
            <a:ext cx="7704000" cy="572700"/>
          </a:xfrm>
        </p:spPr>
        <p:txBody>
          <a:bodyPr/>
          <a:lstStyle/>
          <a:p>
            <a:r>
              <a:rPr lang="zh-CN" altLang="en-US" sz="2800" b="1">
                <a:latin typeface="Calibri" panose="020F0502020204030204" pitchFamily="34" charset="0"/>
                <a:cs typeface="Calibri" panose="020F0502020204030204" pitchFamily="34" charset="0"/>
              </a:rPr>
              <a:t>SHAP Value-seasonal flu model</a:t>
            </a:r>
          </a:p>
        </p:txBody>
      </p:sp>
      <p:pic>
        <p:nvPicPr>
          <p:cNvPr id="7" name="图片 7" descr="图表&#10;&#10;已自动生成说明">
            <a:extLst>
              <a:ext uri="{FF2B5EF4-FFF2-40B4-BE49-F238E27FC236}">
                <a16:creationId xmlns:a16="http://schemas.microsoft.com/office/drawing/2014/main" id="{39CA5805-2C6A-47A3-8A47-31F61A07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97" y="551707"/>
            <a:ext cx="3326859" cy="2143191"/>
          </a:xfrm>
          <a:prstGeom prst="rect">
            <a:avLst/>
          </a:prstGeom>
        </p:spPr>
      </p:pic>
      <p:pic>
        <p:nvPicPr>
          <p:cNvPr id="8" name="图片 8">
            <a:extLst>
              <a:ext uri="{FF2B5EF4-FFF2-40B4-BE49-F238E27FC236}">
                <a16:creationId xmlns:a16="http://schemas.microsoft.com/office/drawing/2014/main" id="{0CC93EF5-9E1D-48B7-B53E-16DFEABDD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225" y="599888"/>
            <a:ext cx="3217423" cy="2095467"/>
          </a:xfrm>
          <a:prstGeom prst="rect">
            <a:avLst/>
          </a:prstGeom>
        </p:spPr>
      </p:pic>
      <p:pic>
        <p:nvPicPr>
          <p:cNvPr id="9" name="图片 9" descr="图片包含 图表&#10;&#10;已自动生成说明">
            <a:extLst>
              <a:ext uri="{FF2B5EF4-FFF2-40B4-BE49-F238E27FC236}">
                <a16:creationId xmlns:a16="http://schemas.microsoft.com/office/drawing/2014/main" id="{F4FCC6A3-C195-4428-AE2D-D9F0E161F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98" y="2844809"/>
            <a:ext cx="3326859" cy="2208024"/>
          </a:xfrm>
          <a:prstGeom prst="rect">
            <a:avLst/>
          </a:prstGeom>
        </p:spPr>
      </p:pic>
      <p:pic>
        <p:nvPicPr>
          <p:cNvPr id="10" name="图片 10" descr="图表&#10;&#10;已自动生成说明">
            <a:extLst>
              <a:ext uri="{FF2B5EF4-FFF2-40B4-BE49-F238E27FC236}">
                <a16:creationId xmlns:a16="http://schemas.microsoft.com/office/drawing/2014/main" id="{5A3E9976-586B-44C1-AFA4-C699E41E8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225" y="2819492"/>
            <a:ext cx="3217423" cy="210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40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9502639-0A70-46B1-A1FF-FDFCED2D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1459229"/>
            <a:ext cx="4246562" cy="27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243DEDA-894C-438F-B279-E67D03D54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9229"/>
            <a:ext cx="4195583" cy="275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7123E49-605D-4EDB-8FAA-1E85EE29F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7698"/>
            <a:ext cx="7704000" cy="572700"/>
          </a:xfrm>
        </p:spPr>
        <p:txBody>
          <a:bodyPr/>
          <a:lstStyle/>
          <a:p>
            <a:r>
              <a:rPr lang="zh-CN" altLang="en-US" sz="2800" b="1">
                <a:latin typeface="Calibri" panose="020F0502020204030204" pitchFamily="34" charset="0"/>
                <a:cs typeface="Calibri" panose="020F0502020204030204" pitchFamily="34" charset="0"/>
              </a:rPr>
              <a:t>SHAP Value-seasonal flu model</a:t>
            </a:r>
          </a:p>
        </p:txBody>
      </p:sp>
    </p:spTree>
    <p:extLst>
      <p:ext uri="{BB962C8B-B14F-4D97-AF65-F5344CB8AC3E}">
        <p14:creationId xmlns:p14="http://schemas.microsoft.com/office/powerpoint/2010/main" val="1653639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" name="Google Shape;4177;p53"/>
          <p:cNvSpPr txBox="1">
            <a:spLocks noGrp="1"/>
          </p:cNvSpPr>
          <p:nvPr>
            <p:ph type="title"/>
          </p:nvPr>
        </p:nvSpPr>
        <p:spPr>
          <a:xfrm>
            <a:off x="594984" y="125974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libri" panose="020F0502020204030204" pitchFamily="34" charset="0"/>
                <a:cs typeface="Calibri" panose="020F0502020204030204" pitchFamily="34" charset="0"/>
              </a:rPr>
              <a:t>Our Recommendations</a:t>
            </a:r>
            <a:endParaRPr sz="2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78" name="Google Shape;4178;p53"/>
          <p:cNvSpPr/>
          <p:nvPr/>
        </p:nvSpPr>
        <p:spPr>
          <a:xfrm>
            <a:off x="377032" y="1288434"/>
            <a:ext cx="4070374" cy="3489067"/>
          </a:xfrm>
          <a:prstGeom prst="roundRect">
            <a:avLst>
              <a:gd name="adj" fmla="val 35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79" name="Google Shape;4179;p53"/>
          <p:cNvSpPr/>
          <p:nvPr/>
        </p:nvSpPr>
        <p:spPr>
          <a:xfrm>
            <a:off x="4720406" y="1288434"/>
            <a:ext cx="4069740" cy="3489067"/>
          </a:xfrm>
          <a:prstGeom prst="roundRect">
            <a:avLst>
              <a:gd name="adj" fmla="val 35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80" name="Google Shape;4180;p53"/>
          <p:cNvSpPr txBox="1"/>
          <p:nvPr/>
        </p:nvSpPr>
        <p:spPr>
          <a:xfrm>
            <a:off x="4854164" y="1297046"/>
            <a:ext cx="3658249" cy="349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72720" lvl="0" indent="-22352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Light"/>
              <a:buChar char="●"/>
            </a:pPr>
            <a:r>
              <a:rPr lang="en-CA">
                <a:solidFill>
                  <a:srgbClr val="020305"/>
                </a:solidFill>
                <a:latin typeface="Calibri"/>
                <a:ea typeface="Fira Sans Light"/>
                <a:cs typeface="Calibri"/>
                <a:sym typeface="Fira Sans Light"/>
              </a:rPr>
              <a:t>Open more accessible on-site seasonal flu vaccination spots in small and suburban areas.</a:t>
            </a:r>
            <a:endParaRPr lang="en-CA">
              <a:solidFill>
                <a:srgbClr val="020305"/>
              </a:solidFill>
              <a:latin typeface="Calibri"/>
              <a:ea typeface="Fira Sans Light"/>
              <a:cs typeface="Calibri"/>
            </a:endParaRPr>
          </a:p>
          <a:p>
            <a:pPr>
              <a:buClr>
                <a:schemeClr val="dk1"/>
              </a:buClr>
              <a:buSzPts val="1600"/>
            </a:pPr>
            <a:endParaRPr lang="en-CA">
              <a:solidFill>
                <a:srgbClr val="020305"/>
              </a:solidFill>
              <a:latin typeface="Calibri"/>
              <a:ea typeface="Fira Sans Light"/>
              <a:cs typeface="Calibri"/>
            </a:endParaRPr>
          </a:p>
          <a:p>
            <a:pPr marL="172720" lvl="0" indent="-22352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Light"/>
              <a:buChar char="●"/>
            </a:pPr>
            <a:r>
              <a:rPr lang="en-CA">
                <a:solidFill>
                  <a:srgbClr val="020305"/>
                </a:solidFill>
                <a:latin typeface="Calibri"/>
                <a:ea typeface="Fira Sans Light"/>
                <a:cs typeface="Calibri"/>
                <a:sym typeface="Fira Sans Light"/>
              </a:rPr>
              <a:t>Educate the public how to handle with the situations if you get sick after vaccinated.</a:t>
            </a:r>
            <a:endParaRPr lang="en-CA">
              <a:solidFill>
                <a:srgbClr val="020305"/>
              </a:solidFill>
              <a:latin typeface="Calibri"/>
              <a:ea typeface="Fira Sans Light"/>
              <a:cs typeface="Calibri"/>
            </a:endParaRPr>
          </a:p>
          <a:p>
            <a:pPr>
              <a:buClr>
                <a:schemeClr val="dk1"/>
              </a:buClr>
              <a:buSzPts val="1600"/>
            </a:pPr>
            <a:endParaRPr lang="en-CA">
              <a:solidFill>
                <a:srgbClr val="020305"/>
              </a:solidFill>
              <a:latin typeface="Calibri"/>
              <a:ea typeface="Fira Sans Light"/>
              <a:cs typeface="Calibri"/>
            </a:endParaRPr>
          </a:p>
          <a:p>
            <a:pPr marL="172720" lvl="0" indent="-22352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Light"/>
              <a:buChar char="●"/>
            </a:pPr>
            <a:r>
              <a:rPr lang="en">
                <a:solidFill>
                  <a:srgbClr val="020305"/>
                </a:solidFill>
                <a:latin typeface="Calibri"/>
                <a:ea typeface="Fira Sans Light"/>
                <a:cs typeface="Calibri"/>
              </a:rPr>
              <a:t>Clarify the detail instructions for different age group especially the old and the youth.</a:t>
            </a:r>
          </a:p>
          <a:p>
            <a:pPr>
              <a:buClr>
                <a:schemeClr val="dk1"/>
              </a:buClr>
              <a:buSzPts val="1600"/>
            </a:pPr>
            <a:endParaRPr lang="en">
              <a:solidFill>
                <a:srgbClr val="020305"/>
              </a:solidFill>
              <a:latin typeface="Calibri"/>
              <a:ea typeface="Fira Sans Light"/>
              <a:cs typeface="Calibri"/>
            </a:endParaRPr>
          </a:p>
          <a:p>
            <a:pPr marL="172720" lvl="0" indent="-22352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Light"/>
              <a:buChar char="●"/>
            </a:pPr>
            <a:r>
              <a:rPr lang="en">
                <a:solidFill>
                  <a:srgbClr val="020305"/>
                </a:solidFill>
                <a:latin typeface="Calibri"/>
                <a:ea typeface="Fira Sans Light"/>
                <a:cs typeface="Calibri"/>
              </a:rPr>
              <a:t>Publicize the significance of flu vaccination during flu season.</a:t>
            </a:r>
          </a:p>
          <a:p>
            <a:pPr>
              <a:buClr>
                <a:schemeClr val="dk1"/>
              </a:buClr>
              <a:buSzPts val="1600"/>
            </a:pPr>
            <a:endParaRPr lang="en">
              <a:solidFill>
                <a:srgbClr val="020305"/>
              </a:solidFill>
              <a:latin typeface="Calibri"/>
              <a:ea typeface="Fira Sans Light"/>
              <a:cs typeface="Calibri"/>
            </a:endParaRPr>
          </a:p>
          <a:p>
            <a:pPr marL="172720" lvl="0" indent="-22352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Light"/>
              <a:buChar char="●"/>
            </a:pPr>
            <a:r>
              <a:rPr lang="en">
                <a:solidFill>
                  <a:srgbClr val="020305"/>
                </a:solidFill>
                <a:latin typeface="Calibri"/>
                <a:ea typeface="Fira Sans Light"/>
                <a:cs typeface="Calibri"/>
              </a:rPr>
              <a:t>Public health department can organize the professional </a:t>
            </a:r>
            <a:r>
              <a:rPr lang="en-CA">
                <a:solidFill>
                  <a:srgbClr val="020305"/>
                </a:solidFill>
                <a:latin typeface="Calibri"/>
                <a:ea typeface="Fira Sans Light"/>
                <a:cs typeface="Calibri"/>
              </a:rPr>
              <a:t>seminars to invite doctors share thoughts on seasonal flu vaccination risk and effectiveness.</a:t>
            </a:r>
            <a:endParaRPr lang="en">
              <a:solidFill>
                <a:srgbClr val="020305"/>
              </a:solidFill>
              <a:latin typeface="Calibri"/>
              <a:ea typeface="Fira Sans Light"/>
              <a:cs typeface="Calibri"/>
            </a:endParaRPr>
          </a:p>
        </p:txBody>
      </p:sp>
      <p:sp>
        <p:nvSpPr>
          <p:cNvPr id="4181" name="Google Shape;4181;p53"/>
          <p:cNvSpPr txBox="1"/>
          <p:nvPr/>
        </p:nvSpPr>
        <p:spPr>
          <a:xfrm>
            <a:off x="499824" y="1326354"/>
            <a:ext cx="3706667" cy="322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72720" lvl="0" indent="-22352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Light"/>
              <a:buChar char="●"/>
            </a:pPr>
            <a:r>
              <a:rPr lang="en-CA">
                <a:solidFill>
                  <a:srgbClr val="020305"/>
                </a:solidFill>
                <a:latin typeface="Calibri"/>
                <a:ea typeface="Fira Sans Light"/>
                <a:cs typeface="Calibri"/>
                <a:sym typeface="Fira Sans Light"/>
              </a:rPr>
              <a:t>Advice doctors and authorities to promote the h1n1 effectiveness.</a:t>
            </a:r>
            <a:endParaRPr lang="en-CA" altLang="zh-CN">
              <a:solidFill>
                <a:srgbClr val="020305"/>
              </a:solidFill>
              <a:latin typeface="Calibri"/>
              <a:ea typeface="Fira Sans Light"/>
              <a:cs typeface="Calibri"/>
            </a:endParaRPr>
          </a:p>
          <a:p>
            <a:pPr>
              <a:buClr>
                <a:schemeClr val="dk1"/>
              </a:buClr>
              <a:buSzPts val="1600"/>
            </a:pPr>
            <a:endParaRPr lang="en-CA">
              <a:solidFill>
                <a:srgbClr val="020305"/>
              </a:solidFill>
              <a:latin typeface="Calibri"/>
              <a:ea typeface="Fira Sans Light"/>
              <a:cs typeface="Calibri"/>
            </a:endParaRPr>
          </a:p>
          <a:p>
            <a:pPr marL="172720" lvl="0" indent="-22352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Light"/>
              <a:buChar char="●"/>
            </a:pPr>
            <a:r>
              <a:rPr lang="en-CA">
                <a:solidFill>
                  <a:srgbClr val="020305"/>
                </a:solidFill>
                <a:latin typeface="Calibri"/>
                <a:ea typeface="Fira Sans Light"/>
                <a:cs typeface="Calibri"/>
                <a:sym typeface="Fira Sans Light"/>
              </a:rPr>
              <a:t>Public health department can launch a survey on what aspects of risks people concern about h1n1 vaccination.</a:t>
            </a:r>
            <a:endParaRPr lang="en-CA">
              <a:solidFill>
                <a:srgbClr val="020305"/>
              </a:solidFill>
              <a:latin typeface="Calibri"/>
              <a:ea typeface="Fira Sans Light"/>
              <a:cs typeface="Calibri"/>
            </a:endParaRPr>
          </a:p>
          <a:p>
            <a:pPr>
              <a:buClr>
                <a:schemeClr val="dk1"/>
              </a:buClr>
              <a:buSzPts val="1600"/>
            </a:pPr>
            <a:endParaRPr lang="en-CA">
              <a:solidFill>
                <a:srgbClr val="020305"/>
              </a:solidFill>
              <a:latin typeface="Calibri"/>
              <a:ea typeface="Fira Sans Light"/>
              <a:cs typeface="Calibri"/>
            </a:endParaRPr>
          </a:p>
          <a:p>
            <a:pPr marL="172720" indent="-223520">
              <a:buClr>
                <a:schemeClr val="dk1"/>
              </a:buClr>
              <a:buSzPts val="1600"/>
              <a:buFont typeface="Fira Sans Light"/>
              <a:buChar char="●"/>
            </a:pPr>
            <a:r>
              <a:rPr lang="en-CA">
                <a:solidFill>
                  <a:srgbClr val="020305"/>
                </a:solidFill>
                <a:latin typeface="Calibri"/>
                <a:ea typeface="Fira Sans Light"/>
                <a:cs typeface="Calibri"/>
                <a:sym typeface="Fira Sans Light"/>
              </a:rPr>
              <a:t>Authorities should clarify the risk of h1n1 vaccines during mass communication.</a:t>
            </a:r>
            <a:endParaRPr lang="en-CA">
              <a:solidFill>
                <a:srgbClr val="020305"/>
              </a:solidFill>
              <a:latin typeface="Calibri"/>
              <a:ea typeface="Fira Sans Light"/>
              <a:cs typeface="Calibri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>
              <a:solidFill>
                <a:srgbClr val="020305"/>
              </a:solidFill>
              <a:latin typeface="Calibri" panose="020F0502020204030204" pitchFamily="34" charset="0"/>
              <a:ea typeface="Fira Sans Light"/>
              <a:cs typeface="Calibri" panose="020F0502020204030204" pitchFamily="34" charset="0"/>
              <a:sym typeface="Fira Sans Light"/>
            </a:endParaRPr>
          </a:p>
        </p:txBody>
      </p:sp>
      <p:sp>
        <p:nvSpPr>
          <p:cNvPr id="7" name="Google Shape;3524;p42">
            <a:extLst>
              <a:ext uri="{FF2B5EF4-FFF2-40B4-BE49-F238E27FC236}">
                <a16:creationId xmlns:a16="http://schemas.microsoft.com/office/drawing/2014/main" id="{801AD0CF-3B75-48E9-A364-DDAA89CFCF00}"/>
              </a:ext>
            </a:extLst>
          </p:cNvPr>
          <p:cNvSpPr txBox="1">
            <a:spLocks/>
          </p:cNvSpPr>
          <p:nvPr/>
        </p:nvSpPr>
        <p:spPr>
          <a:xfrm>
            <a:off x="1122474" y="796034"/>
            <a:ext cx="2410481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20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H1N1 Vaccination</a:t>
            </a:r>
          </a:p>
        </p:txBody>
      </p:sp>
      <p:sp>
        <p:nvSpPr>
          <p:cNvPr id="8" name="Google Shape;3524;p42">
            <a:extLst>
              <a:ext uri="{FF2B5EF4-FFF2-40B4-BE49-F238E27FC236}">
                <a16:creationId xmlns:a16="http://schemas.microsoft.com/office/drawing/2014/main" id="{744BC7FE-89FF-4E0E-8515-125E9FC793CA}"/>
              </a:ext>
            </a:extLst>
          </p:cNvPr>
          <p:cNvSpPr txBox="1">
            <a:spLocks/>
          </p:cNvSpPr>
          <p:nvPr/>
        </p:nvSpPr>
        <p:spPr>
          <a:xfrm>
            <a:off x="4912178" y="825102"/>
            <a:ext cx="3491165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20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Seasonal Flu Vaccination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3202E-4CDE-4B31-B2EB-8B6103D2F6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172950"/>
            <a:ext cx="7704000" cy="572700"/>
          </a:xfrm>
        </p:spPr>
        <p:txBody>
          <a:bodyPr/>
          <a:lstStyle/>
          <a:p>
            <a:r>
              <a:rPr lang="en-CA" altLang="zh-CN" sz="2800" b="1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endParaRPr lang="en-US" altLang="zh-CN" sz="2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3D490D1-39A2-49F2-831C-B85ACA4846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8545492"/>
              </p:ext>
            </p:extLst>
          </p:nvPr>
        </p:nvGraphicFramePr>
        <p:xfrm>
          <a:off x="378317" y="868952"/>
          <a:ext cx="8386031" cy="4048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289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776063-3817-4ED4-8EA8-39466EE3E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76" y="0"/>
            <a:ext cx="8203447" cy="5143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36BA8CB-11E2-43B9-A81A-F0796D401E82}"/>
              </a:ext>
            </a:extLst>
          </p:cNvPr>
          <p:cNvSpPr/>
          <p:nvPr/>
        </p:nvSpPr>
        <p:spPr>
          <a:xfrm>
            <a:off x="6231751" y="-99892"/>
            <a:ext cx="1690487" cy="8145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502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4C8F6D-0089-4F28-B166-87FE8AC2E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821"/>
            <a:ext cx="9144000" cy="402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03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02D0121-A70C-42C8-96CD-7D4578902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67"/>
            <a:ext cx="6567083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1708131-22C3-4C9B-8F84-B0BC08C0B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262" y="1638147"/>
            <a:ext cx="2048305" cy="1421531"/>
          </a:xfrm>
        </p:spPr>
        <p:txBody>
          <a:bodyPr/>
          <a:lstStyle/>
          <a:p>
            <a:r>
              <a:rPr lang="en-US" sz="2800" b="1" dirty="0">
                <a:latin typeface="Calibri"/>
              </a:rPr>
              <a:t>Does Age play a role in Vaccine Acceptance?</a:t>
            </a:r>
            <a:endParaRPr lang="en-US" b="1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194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301804-98F7-4FD3-ADF1-0240592B9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" y="0"/>
            <a:ext cx="6652755" cy="505609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9539B9-FC34-412C-84F9-A13C8D2340A4}"/>
              </a:ext>
            </a:extLst>
          </p:cNvPr>
          <p:cNvSpPr txBox="1">
            <a:spLocks/>
          </p:cNvSpPr>
          <p:nvPr/>
        </p:nvSpPr>
        <p:spPr>
          <a:xfrm>
            <a:off x="6669740" y="1567543"/>
            <a:ext cx="2407402" cy="164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ubik ExtraBold"/>
              <a:buNone/>
              <a:defRPr sz="3600" b="0" i="0" u="none" strike="noStrike" cap="none">
                <a:solidFill>
                  <a:schemeClr val="accent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>
                <a:latin typeface="Calibri"/>
                <a:cs typeface="Calibri"/>
              </a:rPr>
              <a:t>How Effective Is the Vaccine According to Respondents?</a:t>
            </a:r>
            <a:endParaRPr lang="en-US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7436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9C14C0E-7B95-45A0-B6A9-4D332EE9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49737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E70C93-51B5-48F4-B3D1-90A52846D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074" y="61472"/>
            <a:ext cx="1152686" cy="6763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A1568EC-1A52-4986-8197-9B1C5128A012}"/>
              </a:ext>
            </a:extLst>
          </p:cNvPr>
          <p:cNvSpPr txBox="1">
            <a:spLocks/>
          </p:cNvSpPr>
          <p:nvPr/>
        </p:nvSpPr>
        <p:spPr>
          <a:xfrm>
            <a:off x="4923263" y="1107306"/>
            <a:ext cx="3699806" cy="292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ubik ExtraBold"/>
              <a:buNone/>
              <a:defRPr sz="3600" b="0" i="0" u="none" strike="noStrike" cap="none">
                <a:solidFill>
                  <a:schemeClr val="accent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/>
              <a:t>What Role Do Doctor’s Recommendations play in Promoting Vaccines?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03765756"/>
      </p:ext>
    </p:extLst>
  </p:cSld>
  <p:clrMapOvr>
    <a:masterClrMapping/>
  </p:clrMapOvr>
</p:sld>
</file>

<file path=ppt/theme/theme1.xml><?xml version="1.0" encoding="utf-8"?>
<a:theme xmlns:a="http://schemas.openxmlformats.org/drawingml/2006/main" name=" COVID-19 Vaccine Research by Slidesgo">
  <a:themeElements>
    <a:clrScheme name="Simple Light">
      <a:dk1>
        <a:srgbClr val="C2213A"/>
      </a:dk1>
      <a:lt1>
        <a:srgbClr val="E9E9E9"/>
      </a:lt1>
      <a:dk2>
        <a:srgbClr val="020305"/>
      </a:dk2>
      <a:lt2>
        <a:srgbClr val="F3F3F3"/>
      </a:lt2>
      <a:accent1>
        <a:srgbClr val="666666"/>
      </a:accent1>
      <a:accent2>
        <a:srgbClr val="434343"/>
      </a:accent2>
      <a:accent3>
        <a:srgbClr val="EA4A2A"/>
      </a:accent3>
      <a:accent4>
        <a:srgbClr val="EFB86A"/>
      </a:accent4>
      <a:accent5>
        <a:srgbClr val="F49103"/>
      </a:accent5>
      <a:accent6>
        <a:srgbClr val="E4585D"/>
      </a:accent6>
      <a:hlink>
        <a:srgbClr val="C221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3C600AB0DC3D48AFB0F19218B1AC39" ma:contentTypeVersion="12" ma:contentTypeDescription="Create a new document." ma:contentTypeScope="" ma:versionID="db28b3645bb0d8cfd5d6664699d3bba2">
  <xsd:schema xmlns:xsd="http://www.w3.org/2001/XMLSchema" xmlns:xs="http://www.w3.org/2001/XMLSchema" xmlns:p="http://schemas.microsoft.com/office/2006/metadata/properties" xmlns:ns2="bfb6b0fe-4bbe-4807-a39c-4e570a61f5dc" xmlns:ns3="5cd74b8d-a3ba-4f10-a41c-c34547381b0a" targetNamespace="http://schemas.microsoft.com/office/2006/metadata/properties" ma:root="true" ma:fieldsID="40cb7706bd53e44376e3b4e945a8a92d" ns2:_="" ns3:_="">
    <xsd:import namespace="bfb6b0fe-4bbe-4807-a39c-4e570a61f5dc"/>
    <xsd:import namespace="5cd74b8d-a3ba-4f10-a41c-c34547381b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b6b0fe-4bbe-4807-a39c-4e570a61f5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d74b8d-a3ba-4f10-a41c-c34547381b0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EB10DC-9C97-4C21-B10A-D2FC6FEF102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FC8BE17-FD57-4A5C-A8E7-F87C519CE9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b6b0fe-4bbe-4807-a39c-4e570a61f5dc"/>
    <ds:schemaRef ds:uri="5cd74b8d-a3ba-4f10-a41c-c34547381b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D9B7405-4E72-4AAD-9BB8-147CDCE167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4400</Words>
  <Application>Microsoft Office PowerPoint</Application>
  <PresentationFormat>On-screen Show (16:9)</PresentationFormat>
  <Paragraphs>609</Paragraphs>
  <Slides>48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Calibri</vt:lpstr>
      <vt:lpstr>Fira Sans Light</vt:lpstr>
      <vt:lpstr>Raleway</vt:lpstr>
      <vt:lpstr>Red Hat Text</vt:lpstr>
      <vt:lpstr>Roboto</vt:lpstr>
      <vt:lpstr>Roboto Condensed Light</vt:lpstr>
      <vt:lpstr>Rubik</vt:lpstr>
      <vt:lpstr>Rubik ExtraBold</vt:lpstr>
      <vt:lpstr> COVID-19 Vaccine Research by Slidesgo</vt:lpstr>
      <vt:lpstr>Flu Shot Learning: Predict H1N1 and Seasonal Flu Vaccines</vt:lpstr>
      <vt:lpstr>INTRODUCTION</vt:lpstr>
      <vt:lpstr>Problem Statement</vt:lpstr>
      <vt:lpstr>The Data Set – Correlation</vt:lpstr>
      <vt:lpstr>PowerPoint Presentation</vt:lpstr>
      <vt:lpstr>PowerPoint Presentation</vt:lpstr>
      <vt:lpstr>Does Age play a role in Vaccine Acceptance?</vt:lpstr>
      <vt:lpstr>PowerPoint Presentation</vt:lpstr>
      <vt:lpstr>PowerPoint Presentation</vt:lpstr>
      <vt:lpstr>THE MODEL - EXPLAINED</vt:lpstr>
      <vt:lpstr>Overview</vt:lpstr>
      <vt:lpstr>PowerPoint Presentation</vt:lpstr>
      <vt:lpstr>PowerPoint Presentation</vt:lpstr>
      <vt:lpstr>Model Improvements </vt:lpstr>
      <vt:lpstr>Phases of Improvement</vt:lpstr>
      <vt:lpstr>Optuna – Hyperparameter Optimization Framework</vt:lpstr>
      <vt:lpstr>Best Model</vt:lpstr>
      <vt:lpstr>PowerPoint Presentation</vt:lpstr>
      <vt:lpstr>Feature Importance</vt:lpstr>
      <vt:lpstr>SHAP Value </vt:lpstr>
      <vt:lpstr>THE MODEL  UTILITY &amp; FINDINGS</vt:lpstr>
      <vt:lpstr>Cost Comparison - H1N1</vt:lpstr>
      <vt:lpstr>Cost Comparison – Seasonal Flu</vt:lpstr>
      <vt:lpstr>Lives Savings</vt:lpstr>
      <vt:lpstr>Comparison Summary</vt:lpstr>
      <vt:lpstr>RECOMMENDATIONS</vt:lpstr>
      <vt:lpstr>PowerPoint Presentation</vt:lpstr>
      <vt:lpstr>PowerPoint Presentation</vt:lpstr>
      <vt:lpstr>Future Work</vt:lpstr>
      <vt:lpstr>Learnings</vt:lpstr>
      <vt:lpstr>“Some people call this artificial intelligence, but the reality is this technology will enhance us. So instead of artificial intelligence, I think we’ll augment our intelligence.”</vt:lpstr>
      <vt:lpstr>Appendix</vt:lpstr>
      <vt:lpstr>DATA DESCRIPTION</vt:lpstr>
      <vt:lpstr>EXPLORATORY DATA ANALYSIS </vt:lpstr>
      <vt:lpstr>PowerPoint Presentation</vt:lpstr>
      <vt:lpstr>PowerPoint Presentation</vt:lpstr>
      <vt:lpstr>PowerPoint Presentation</vt:lpstr>
      <vt:lpstr>What Impacted Improvement?</vt:lpstr>
      <vt:lpstr>PowerPoint Presentation</vt:lpstr>
      <vt:lpstr>Classifier  Report</vt:lpstr>
      <vt:lpstr>Optimization History Plot – Optuna</vt:lpstr>
      <vt:lpstr>Feature Importance From Catboost</vt:lpstr>
      <vt:lpstr>SHAP Value-h1n1 model</vt:lpstr>
      <vt:lpstr>SHAP Value-h1n1 model</vt:lpstr>
      <vt:lpstr>SHAP Value-seasonal flu model</vt:lpstr>
      <vt:lpstr>SHAP Value-seasonal flu model</vt:lpstr>
      <vt:lpstr>Our Recommendations</vt:lpstr>
      <vt:lpstr>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 Shot Learning: Predict H1N1 and Seasonal Flu Vaccines</dc:title>
  <dc:creator>Talal Azhar</dc:creator>
  <cp:lastModifiedBy>Talal Azhar</cp:lastModifiedBy>
  <cp:revision>7</cp:revision>
  <dcterms:modified xsi:type="dcterms:W3CDTF">2022-02-20T02:51:35Z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0x0101001C3C600AB0DC3D48AFB0F19218B1AC39</vt:lpwstr>
  </property>
</Properties>
</file>